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36" r:id="rId2"/>
    <p:sldId id="330" r:id="rId3"/>
    <p:sldId id="332" r:id="rId4"/>
    <p:sldId id="333" r:id="rId5"/>
    <p:sldId id="334" r:id="rId6"/>
    <p:sldId id="335" r:id="rId7"/>
    <p:sldId id="310" r:id="rId8"/>
    <p:sldId id="316" r:id="rId9"/>
    <p:sldId id="326" r:id="rId10"/>
    <p:sldId id="327" r:id="rId11"/>
    <p:sldId id="311" r:id="rId12"/>
    <p:sldId id="329" r:id="rId13"/>
  </p:sldIdLst>
  <p:sldSz cx="9144000" cy="5143500" type="screen16x9"/>
  <p:notesSz cx="6858000" cy="9144000"/>
  <p:defaultTextStyle>
    <a:defPPr>
      <a:defRPr lang="da-DK"/>
    </a:defPPr>
    <a:lvl1pPr marL="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sten Hedegaard" initials="KH" lastIdx="4" clrIdx="0">
    <p:extLst>
      <p:ext uri="{19B8F6BF-5375-455C-9EA6-DF929625EA0E}">
        <p15:presenceInfo xmlns:p15="http://schemas.microsoft.com/office/powerpoint/2012/main" userId="S-1-5-21-2100284113-1573851820-878952375-223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B4"/>
    <a:srgbClr val="51B0B0"/>
    <a:srgbClr val="604999"/>
    <a:srgbClr val="59448E"/>
    <a:srgbClr val="0B545E"/>
    <a:srgbClr val="09AABB"/>
    <a:srgbClr val="0897A7"/>
    <a:srgbClr val="53C5B7"/>
    <a:srgbClr val="44C0B1"/>
    <a:srgbClr val="5A4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60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rod.sitad.dk\dfs\CU2303\enheder2\SYS\Klimaprogram%20-%20ENS%20input\Klimaprogram%202021\Arbejdspakke%204%20-%20Scenarier\Leverancer\Resultatfigurer\CO2-figurer%20for%20KP21-scenarier_28-09-2021_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prod.sitad.dk\dfs\CU2303\enheder2\SYS\Klimaprogram%20-%20ENS%20input\Klimaprogram%202021\Arbejdspakke%204%20-%20Scenarier\Leverancer\Resultatfigurer\CO2-figurer%20for%20KP21-scenarier_28-09-2021_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prod.sitad.dk\dfs\CU2303\enheder2\SYS\Klimaprogram%20-%20ENS%20input\Klimaprogram%202021\Arbejdspakke%204%20-%20Scenarier\Resultater%20fra%20TIMES\TIMESreportFromR_final_04-10-2021_Officiel_2019tal_pyroopdat2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3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5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F:\SYS\Klimaprogram%20-%20ENS%20input\Klimaprogram%202021\Arbejdspakke%204%20-%20Scenarier\Leverancer\Resultatfigurer\CO2-figurer%20for%20KP21-scenarier_28-09-2021_Final.xlsx" TargetMode="External"/><Relationship Id="rId4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Scenarier for målopfyldelse i 2050</a:t>
            </a:r>
          </a:p>
        </c:rich>
      </c:tx>
      <c:layout>
        <c:manualLayout>
          <c:xMode val="edge"/>
          <c:yMode val="edge"/>
          <c:x val="0.32412870461884774"/>
          <c:y val="4.746233192562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0176053630238896"/>
          <c:y val="0.10008573311142432"/>
          <c:w val="0.58494380192751028"/>
          <c:h val="0.87838823464059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CO2fig_Vandfaldsdiagram!$U$7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CO2fig_Vandfaldsdiagram!$V$7:$AA$7</c:f>
              <c:numCache>
                <c:formatCode>0.0</c:formatCode>
                <c:ptCount val="6"/>
                <c:pt idx="0">
                  <c:v>4.9222509479963552</c:v>
                </c:pt>
                <c:pt idx="1">
                  <c:v>0.23764594850496598</c:v>
                </c:pt>
                <c:pt idx="2">
                  <c:v>1.3428318861996541E-3</c:v>
                </c:pt>
                <c:pt idx="3">
                  <c:v>4.5841091443927099E-3</c:v>
                </c:pt>
                <c:pt idx="4">
                  <c:v>1.6265264293821636E-3</c:v>
                </c:pt>
                <c:pt idx="5">
                  <c:v>8.1894348121921349E-4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F-44AA-8FC1-87F035E293AA}"/>
            </c:ext>
          </c:extLst>
        </c:ser>
        <c:ser>
          <c:idx val="1"/>
          <c:order val="1"/>
          <c:tx>
            <c:strRef>
              <c:f>CO2fig_Vandfaldsdiagram!$U$8</c:f>
              <c:strCache>
                <c:ptCount val="1"/>
                <c:pt idx="0">
                  <c:v>Affald + F-gasser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CO2fig_Vandfaldsdiagram!$V$8:$AA$8</c:f>
              <c:numCache>
                <c:formatCode>0.0</c:formatCode>
                <c:ptCount val="6"/>
                <c:pt idx="0">
                  <c:v>3.3276128840545591</c:v>
                </c:pt>
                <c:pt idx="1">
                  <c:v>1.7524503045469362</c:v>
                </c:pt>
                <c:pt idx="2">
                  <c:v>1.0154221212401291</c:v>
                </c:pt>
                <c:pt idx="3">
                  <c:v>1.0154221212401291</c:v>
                </c:pt>
                <c:pt idx="4">
                  <c:v>1.0154221212401302</c:v>
                </c:pt>
                <c:pt idx="5">
                  <c:v>0.99000000000000088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F-44AA-8FC1-87F035E293AA}"/>
            </c:ext>
          </c:extLst>
        </c:ser>
        <c:ser>
          <c:idx val="2"/>
          <c:order val="2"/>
          <c:tx>
            <c:strRef>
              <c:f>CO2fig_Vandfaldsdiagram!$U$9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CO2fig_Vandfaldsdiagram!$V$9:$AA$9</c:f>
              <c:numCache>
                <c:formatCode>0.0</c:formatCode>
                <c:ptCount val="6"/>
                <c:pt idx="0">
                  <c:v>2.1341531460455259</c:v>
                </c:pt>
                <c:pt idx="1">
                  <c:v>0.5136677861394856</c:v>
                </c:pt>
                <c:pt idx="2">
                  <c:v>0</c:v>
                </c:pt>
                <c:pt idx="3">
                  <c:v>3.6489236800656859E-4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F-44AA-8FC1-87F035E293AA}"/>
            </c:ext>
          </c:extLst>
        </c:ser>
        <c:ser>
          <c:idx val="3"/>
          <c:order val="3"/>
          <c:tx>
            <c:strRef>
              <c:f>CO2fig_Vandfaldsdiagram!$U$10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CO2fig_Vandfaldsdiagram!$V$10:$AA$10</c:f>
              <c:numCache>
                <c:formatCode>0.0</c:formatCode>
                <c:ptCount val="6"/>
                <c:pt idx="0">
                  <c:v>5.656769994128144</c:v>
                </c:pt>
                <c:pt idx="1">
                  <c:v>3.7020376918885387</c:v>
                </c:pt>
                <c:pt idx="2">
                  <c:v>1.1345936898013078</c:v>
                </c:pt>
                <c:pt idx="3">
                  <c:v>1.261094593934766</c:v>
                </c:pt>
                <c:pt idx="4">
                  <c:v>1.1461137426566161</c:v>
                </c:pt>
                <c:pt idx="5">
                  <c:v>1.3607885062450162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F-44AA-8FC1-87F035E293AA}"/>
            </c:ext>
          </c:extLst>
        </c:ser>
        <c:ser>
          <c:idx val="5"/>
          <c:order val="4"/>
          <c:tx>
            <c:strRef>
              <c:f>CO2fig_Vandfaldsdiagram!$U$11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CO2fig_Vandfaldsdiagram!$V$11:$AA$11</c:f>
              <c:numCache>
                <c:formatCode>0.0</c:formatCode>
                <c:ptCount val="6"/>
                <c:pt idx="0">
                  <c:v>13.534069714611428</c:v>
                </c:pt>
                <c:pt idx="1">
                  <c:v>11.520351717939391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F-44AA-8FC1-87F035E293AA}"/>
            </c:ext>
          </c:extLst>
        </c:ser>
        <c:ser>
          <c:idx val="6"/>
          <c:order val="5"/>
          <c:tx>
            <c:strRef>
              <c:f>CO2fig_Vandfaldsdiagram!$U$12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CO2fig_Vandfaldsdiagram!$V$12:$AA$12</c:f>
              <c:numCache>
                <c:formatCode>0.0</c:formatCode>
                <c:ptCount val="6"/>
                <c:pt idx="0">
                  <c:v>2.4124710324090981</c:v>
                </c:pt>
                <c:pt idx="1">
                  <c:v>2.2583004113737815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9F-44AA-8FC1-87F035E293AA}"/>
            </c:ext>
          </c:extLst>
        </c:ser>
        <c:ser>
          <c:idx val="7"/>
          <c:order val="6"/>
          <c:tx>
            <c:strRef>
              <c:f>CO2fig_Vandfaldsdiagram!$U$13</c:f>
              <c:strCache>
                <c:ptCount val="1"/>
                <c:pt idx="0">
                  <c:v>Landbrug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CO2fig_Vandfaldsdiagram!$V$13:$AA$13</c:f>
              <c:numCache>
                <c:formatCode>0.0</c:formatCode>
                <c:ptCount val="6"/>
                <c:pt idx="0">
                  <c:v>11.058938643206419</c:v>
                </c:pt>
                <c:pt idx="1">
                  <c:v>10.498505819677428</c:v>
                </c:pt>
                <c:pt idx="2">
                  <c:v>6.6</c:v>
                </c:pt>
                <c:pt idx="3">
                  <c:v>6.6</c:v>
                </c:pt>
                <c:pt idx="4">
                  <c:v>7.8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9F-44AA-8FC1-87F035E293AA}"/>
            </c:ext>
          </c:extLst>
        </c:ser>
        <c:ser>
          <c:idx val="8"/>
          <c:order val="7"/>
          <c:tx>
            <c:strRef>
              <c:f>CO2fig_Vandfaldsdiagram!$U$14</c:f>
              <c:strCache>
                <c:ptCount val="1"/>
                <c:pt idx="0">
                  <c:v>Jorder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CO2fig_Vandfaldsdiagram!$V$14:$AA$14</c:f>
              <c:numCache>
                <c:formatCode>0.0</c:formatCode>
                <c:ptCount val="6"/>
                <c:pt idx="0">
                  <c:v>5.3301426940320979</c:v>
                </c:pt>
                <c:pt idx="1">
                  <c:v>4.0060621178627205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9F-44AA-8FC1-87F035E293AA}"/>
            </c:ext>
          </c:extLst>
        </c:ser>
        <c:ser>
          <c:idx val="10"/>
          <c:order val="8"/>
          <c:tx>
            <c:strRef>
              <c:f>CO2fig_Vandfaldsdiagram!$U$15</c:f>
              <c:strCache>
                <c:ptCount val="1"/>
                <c:pt idx="0">
                  <c:v>Energi i landbrug mv.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CO2fig_Vandfaldsdiagram!$V$15:$AA$15</c:f>
              <c:numCache>
                <c:formatCode>0.0</c:formatCode>
                <c:ptCount val="6"/>
                <c:pt idx="0">
                  <c:v>1.3709238463825917</c:v>
                </c:pt>
                <c:pt idx="1">
                  <c:v>1.0436472225586715</c:v>
                </c:pt>
                <c:pt idx="2">
                  <c:v>3.39262683442569E-6</c:v>
                </c:pt>
                <c:pt idx="3">
                  <c:v>6.6749620751349881E-2</c:v>
                </c:pt>
                <c:pt idx="4">
                  <c:v>3.3926268344257002E-6</c:v>
                </c:pt>
                <c:pt idx="5">
                  <c:v>6.8740799999576718E-2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9F-44AA-8FC1-87F035E293AA}"/>
            </c:ext>
          </c:extLst>
        </c:ser>
        <c:ser>
          <c:idx val="9"/>
          <c:order val="9"/>
          <c:tx>
            <c:strRef>
              <c:f>CO2fig_Vandfaldsdiagram!$U$16</c:f>
              <c:strCache>
                <c:ptCount val="1"/>
                <c:pt idx="0">
                  <c:v>Skove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CO2fig_Vandfaldsdiagram!$V$16:$AA$16</c:f>
              <c:numCache>
                <c:formatCode>0.0</c:formatCode>
                <c:ptCount val="6"/>
                <c:pt idx="0">
                  <c:v>-2.8941056180249713</c:v>
                </c:pt>
                <c:pt idx="1">
                  <c:v>0.38885314156222539</c:v>
                </c:pt>
                <c:pt idx="2">
                  <c:v>-1.4</c:v>
                </c:pt>
                <c:pt idx="3">
                  <c:v>-1.1000000000000001</c:v>
                </c:pt>
                <c:pt idx="4">
                  <c:v>-1.4</c:v>
                </c:pt>
                <c:pt idx="5">
                  <c:v>-2.7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9F-44AA-8FC1-87F035E293AA}"/>
            </c:ext>
          </c:extLst>
        </c:ser>
        <c:ser>
          <c:idx val="11"/>
          <c:order val="10"/>
          <c:tx>
            <c:strRef>
              <c:f>CO2fig_Vandfaldsdiagram!$U$17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CO2fig_Vandfaldsdiagram!$V$17:$AA$17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-1.5</c:v>
                </c:pt>
                <c:pt idx="3">
                  <c:v>-2</c:v>
                </c:pt>
                <c:pt idx="4">
                  <c:v>-1</c:v>
                </c:pt>
                <c:pt idx="5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9F-44AA-8FC1-87F035E293AA}"/>
            </c:ext>
          </c:extLst>
        </c:ser>
        <c:ser>
          <c:idx val="12"/>
          <c:order val="11"/>
          <c:tx>
            <c:strRef>
              <c:f>CO2fig_Vandfaldsdiagram!$U$18</c:f>
              <c:strCache>
                <c:ptCount val="1"/>
                <c:pt idx="0">
                  <c:v>BECCS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CO2fig_Vandfaldsdiagram!$V$18:$AA$18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-5.8667793803864132</c:v>
                </c:pt>
                <c:pt idx="3">
                  <c:v>-7.7482153388111552</c:v>
                </c:pt>
                <c:pt idx="4">
                  <c:v>-5.2541340115562596</c:v>
                </c:pt>
                <c:pt idx="5">
                  <c:v>-1.873506047467282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9F-44AA-8FC1-87F035E293AA}"/>
            </c:ext>
          </c:extLst>
        </c:ser>
        <c:ser>
          <c:idx val="13"/>
          <c:order val="12"/>
          <c:tx>
            <c:strRef>
              <c:f>CO2fig_Vandfaldsdiagram!$U$19</c:f>
              <c:strCache>
                <c:ptCount val="1"/>
                <c:pt idx="0">
                  <c:v>DACS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CO2fig_Vandfaldsdiagram!$V$19:$AA$19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-2.0759407751428598</c:v>
                </c:pt>
                <c:pt idx="3">
                  <c:v>0</c:v>
                </c:pt>
                <c:pt idx="4">
                  <c:v>-4.3145352459136896</c:v>
                </c:pt>
                <c:pt idx="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272528"/>
        <c:axId val="478268264"/>
      </c:barChart>
      <c:barChart>
        <c:barDir val="col"/>
        <c:grouping val="stacked"/>
        <c:varyColors val="0"/>
        <c:ser>
          <c:idx val="4"/>
          <c:order val="13"/>
          <c:tx>
            <c:strRef>
              <c:f>CO2fig_Vandfaldsdiagram!$U$21</c:f>
              <c:strCache>
                <c:ptCount val="1"/>
                <c:pt idx="0">
                  <c:v>CCS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  <a:effectLst/>
          </c:spPr>
          <c:invertIfNegative val="0"/>
          <c:cat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cat>
          <c:val>
            <c:numRef>
              <c:f>CO2fig_Vandfaldsdiagram!$V$21:$AA$21</c:f>
              <c:numCache>
                <c:formatCode>0.0</c:formatCode>
                <c:ptCount val="6"/>
                <c:pt idx="0">
                  <c:v>0</c:v>
                </c:pt>
                <c:pt idx="1">
                  <c:v>-0.9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49F-44AA-8FC1-87F035E293AA}"/>
            </c:ext>
          </c:extLst>
        </c:ser>
        <c:ser>
          <c:idx val="15"/>
          <c:order val="14"/>
          <c:tx>
            <c:strRef>
              <c:f>CO2fig_Vandfaldsdiagram!$U$20</c:f>
              <c:strCache>
                <c:ptCount val="1"/>
                <c:pt idx="0">
                  <c:v>CCU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CO2fig_Vandfaldsdiagram!$V$20:$AA$20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0.19135811826158799</c:v>
                </c:pt>
                <c:pt idx="3">
                  <c:v>0</c:v>
                </c:pt>
                <c:pt idx="4">
                  <c:v>0.105503474369222</c:v>
                </c:pt>
                <c:pt idx="5">
                  <c:v>0.35315779774146899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157352"/>
        <c:axId val="476156040"/>
      </c:barChart>
      <c:scatterChart>
        <c:scatterStyle val="lineMarker"/>
        <c:varyColors val="0"/>
        <c:ser>
          <c:idx val="14"/>
          <c:order val="15"/>
          <c:tx>
            <c:strRef>
              <c:f>CO2fig_Vandfaldsdiagram!$U$22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strRef>
              <c:f>CO2fig_Vandfaldsdiagram!$V$6:$AA$6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2050</c:v>
                </c:pt>
                <c:pt idx="3">
                  <c:v>Bio
2050</c:v>
                </c:pt>
                <c:pt idx="4">
                  <c:v>Optag
2050</c:v>
                </c:pt>
                <c:pt idx="5">
                  <c:v>Adfærd
2050</c:v>
                </c:pt>
              </c:strCache>
            </c:strRef>
          </c:xVal>
          <c:yVal>
            <c:numRef>
              <c:f>CO2fig_Vandfaldsdiagram!$V$22:$AA$22</c:f>
              <c:numCache>
                <c:formatCode>0.0</c:formatCode>
                <c:ptCount val="6"/>
                <c:pt idx="0">
                  <c:v>46.853227284841246</c:v>
                </c:pt>
                <c:pt idx="1">
                  <c:v>35.02152216205414</c:v>
                </c:pt>
                <c:pt idx="2">
                  <c:v>-1.7132151253207439E-9</c:v>
                </c:pt>
                <c:pt idx="3">
                  <c:v>-1.3725092173899611E-9</c:v>
                </c:pt>
                <c:pt idx="4">
                  <c:v>-1.4776427303964113E-10</c:v>
                </c:pt>
                <c:pt idx="5">
                  <c:v>-2.7755575615628914E-16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49F-44AA-8FC1-87F035E2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157352"/>
        <c:axId val="476156040"/>
      </c:scatterChart>
      <c:catAx>
        <c:axId val="478272528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68264"/>
        <c:crosses val="autoZero"/>
        <c:auto val="1"/>
        <c:lblAlgn val="ctr"/>
        <c:lblOffset val="1000"/>
        <c:tickMarkSkip val="1"/>
        <c:noMultiLvlLbl val="0"/>
      </c:catAx>
      <c:valAx>
        <c:axId val="4782682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smtClean="0"/>
                  <a:t>Mio.</a:t>
                </a:r>
                <a:r>
                  <a:rPr lang="da-DK" baseline="0" dirty="0" smtClean="0"/>
                  <a:t> t</a:t>
                </a:r>
                <a:r>
                  <a:rPr lang="da-DK" dirty="0" smtClean="0"/>
                  <a:t>on </a:t>
                </a:r>
                <a:r>
                  <a:rPr lang="da-DK" dirty="0"/>
                  <a:t>CO</a:t>
                </a:r>
                <a:r>
                  <a:rPr lang="da-DK" baseline="-25000" dirty="0"/>
                  <a:t>2</a:t>
                </a:r>
                <a:r>
                  <a:rPr lang="da-DK" baseline="0" dirty="0"/>
                  <a:t>e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3.5834615290465939E-3"/>
              <c:y val="0.33578848967448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72528"/>
        <c:crosses val="autoZero"/>
        <c:crossBetween val="between"/>
        <c:majorUnit val="5"/>
      </c:valAx>
      <c:valAx>
        <c:axId val="47615604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76157352"/>
        <c:crosses val="max"/>
        <c:crossBetween val="between"/>
      </c:valAx>
      <c:catAx>
        <c:axId val="47615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15604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69134557843277344"/>
          <c:y val="8.1770636595933782E-2"/>
          <c:w val="0.30642566678892502"/>
          <c:h val="0.89964756085041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Scenarier for målopfyldelse i 2030</a:t>
            </a:r>
          </a:p>
        </c:rich>
      </c:tx>
      <c:layout>
        <c:manualLayout>
          <c:xMode val="edge"/>
          <c:yMode val="edge"/>
          <c:x val="0.32617109299726793"/>
          <c:y val="4.3664810663738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9.9219203145440402E-2"/>
          <c:y val="0.10008573311142432"/>
          <c:w val="0.59248979874589347"/>
          <c:h val="0.87881030648010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CO2fig_Vandfaldsdiagram!$AC$7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CO2fig_Vandfaldsdiagram!$AV$7:$BA$7</c:f>
              <c:numCache>
                <c:formatCode>0.0</c:formatCode>
                <c:ptCount val="6"/>
                <c:pt idx="0">
                  <c:v>4.9222509479963552</c:v>
                </c:pt>
                <c:pt idx="1">
                  <c:v>0.23764594850496598</c:v>
                </c:pt>
                <c:pt idx="2">
                  <c:v>0.12218100878079081</c:v>
                </c:pt>
                <c:pt idx="3">
                  <c:v>0.12254255662246512</c:v>
                </c:pt>
                <c:pt idx="4">
                  <c:v>0.12460527222970805</c:v>
                </c:pt>
                <c:pt idx="5">
                  <c:v>0.12478826082068098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F-47E4-B68E-C0390D0275AE}"/>
            </c:ext>
          </c:extLst>
        </c:ser>
        <c:ser>
          <c:idx val="1"/>
          <c:order val="1"/>
          <c:tx>
            <c:strRef>
              <c:f>CO2fig_Vandfaldsdiagram!$AC$8</c:f>
              <c:strCache>
                <c:ptCount val="1"/>
                <c:pt idx="0">
                  <c:v>Affald + F-gasser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CO2fig_Vandfaldsdiagram!$AV$8:$BA$8</c:f>
              <c:numCache>
                <c:formatCode>0.0</c:formatCode>
                <c:ptCount val="6"/>
                <c:pt idx="0">
                  <c:v>3.3276128840545591</c:v>
                </c:pt>
                <c:pt idx="1">
                  <c:v>1.7524503045469362</c:v>
                </c:pt>
                <c:pt idx="2">
                  <c:v>1.505759877680513</c:v>
                </c:pt>
                <c:pt idx="3">
                  <c:v>1.6209382142011706</c:v>
                </c:pt>
                <c:pt idx="4">
                  <c:v>1.4567608230357669</c:v>
                </c:pt>
                <c:pt idx="5">
                  <c:v>1.4549809100000017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F-47E4-B68E-C0390D0275AE}"/>
            </c:ext>
          </c:extLst>
        </c:ser>
        <c:ser>
          <c:idx val="2"/>
          <c:order val="2"/>
          <c:tx>
            <c:strRef>
              <c:f>CO2fig_Vandfaldsdiagram!$AC$9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CO2fig_Vandfaldsdiagram!$AV$9:$BA$9</c:f>
              <c:numCache>
                <c:formatCode>0.0</c:formatCode>
                <c:ptCount val="6"/>
                <c:pt idx="0">
                  <c:v>2.1341531460455259</c:v>
                </c:pt>
                <c:pt idx="1">
                  <c:v>0.5136677861394856</c:v>
                </c:pt>
                <c:pt idx="2">
                  <c:v>0.25577710127153241</c:v>
                </c:pt>
                <c:pt idx="3">
                  <c:v>0.31799064587804998</c:v>
                </c:pt>
                <c:pt idx="4">
                  <c:v>0.31797117154897836</c:v>
                </c:pt>
                <c:pt idx="5">
                  <c:v>0.25608520297955401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F-47E4-B68E-C0390D0275AE}"/>
            </c:ext>
          </c:extLst>
        </c:ser>
        <c:ser>
          <c:idx val="3"/>
          <c:order val="3"/>
          <c:tx>
            <c:strRef>
              <c:f>CO2fig_Vandfaldsdiagram!$AC$10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CO2fig_Vandfaldsdiagram!$AV$10:$BA$10</c:f>
              <c:numCache>
                <c:formatCode>0.0</c:formatCode>
                <c:ptCount val="6"/>
                <c:pt idx="0">
                  <c:v>5.656769994128144</c:v>
                </c:pt>
                <c:pt idx="1">
                  <c:v>3.7020376918885387</c:v>
                </c:pt>
                <c:pt idx="2">
                  <c:v>2.4073231884359281</c:v>
                </c:pt>
                <c:pt idx="3">
                  <c:v>2.3271839203179816</c:v>
                </c:pt>
                <c:pt idx="4">
                  <c:v>2.5051641551413035</c:v>
                </c:pt>
                <c:pt idx="5">
                  <c:v>2.5164736479474894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F-47E4-B68E-C0390D0275AE}"/>
            </c:ext>
          </c:extLst>
        </c:ser>
        <c:ser>
          <c:idx val="5"/>
          <c:order val="4"/>
          <c:tx>
            <c:strRef>
              <c:f>CO2fig_Vandfaldsdiagram!$AC$11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CO2fig_Vandfaldsdiagram!$AV$11:$BA$11</c:f>
              <c:numCache>
                <c:formatCode>0.0</c:formatCode>
                <c:ptCount val="6"/>
                <c:pt idx="0">
                  <c:v>13.534069714611428</c:v>
                </c:pt>
                <c:pt idx="1">
                  <c:v>11.520351717939391</c:v>
                </c:pt>
                <c:pt idx="2">
                  <c:v>8.0880572049927366</c:v>
                </c:pt>
                <c:pt idx="3">
                  <c:v>9.1355944326915886</c:v>
                </c:pt>
                <c:pt idx="4">
                  <c:v>9.068719196985862</c:v>
                </c:pt>
                <c:pt idx="5">
                  <c:v>8.6110963577514212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9F-47E4-B68E-C0390D0275AE}"/>
            </c:ext>
          </c:extLst>
        </c:ser>
        <c:ser>
          <c:idx val="6"/>
          <c:order val="5"/>
          <c:tx>
            <c:strRef>
              <c:f>CO2fig_Vandfaldsdiagram!$AC$12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CO2fig_Vandfaldsdiagram!$AV$12:$BA$12</c:f>
              <c:numCache>
                <c:formatCode>0.0</c:formatCode>
                <c:ptCount val="6"/>
                <c:pt idx="0">
                  <c:v>2.4124710324090981</c:v>
                </c:pt>
                <c:pt idx="1">
                  <c:v>2.2583004113737815</c:v>
                </c:pt>
                <c:pt idx="2">
                  <c:v>1.15830041137378</c:v>
                </c:pt>
                <c:pt idx="3">
                  <c:v>1.35830041137378</c:v>
                </c:pt>
                <c:pt idx="4">
                  <c:v>1.35830041137378</c:v>
                </c:pt>
                <c:pt idx="5">
                  <c:v>1.35830041137378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9F-47E4-B68E-C0390D0275AE}"/>
            </c:ext>
          </c:extLst>
        </c:ser>
        <c:ser>
          <c:idx val="7"/>
          <c:order val="6"/>
          <c:tx>
            <c:strRef>
              <c:f>CO2fig_Vandfaldsdiagram!$AC$13</c:f>
              <c:strCache>
                <c:ptCount val="1"/>
                <c:pt idx="0">
                  <c:v>Landbrug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CO2fig_Vandfaldsdiagram!$AV$13:$BA$13</c:f>
              <c:numCache>
                <c:formatCode>0.0</c:formatCode>
                <c:ptCount val="6"/>
                <c:pt idx="0">
                  <c:v>11.058938643206419</c:v>
                </c:pt>
                <c:pt idx="1">
                  <c:v>10.498505819677428</c:v>
                </c:pt>
                <c:pt idx="2" formatCode="0.00">
                  <c:v>7.8</c:v>
                </c:pt>
                <c:pt idx="3" formatCode="0.00">
                  <c:v>7.8</c:v>
                </c:pt>
                <c:pt idx="4">
                  <c:v>8.3000000000000007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9F-47E4-B68E-C0390D0275AE}"/>
            </c:ext>
          </c:extLst>
        </c:ser>
        <c:ser>
          <c:idx val="8"/>
          <c:order val="7"/>
          <c:tx>
            <c:strRef>
              <c:f>CO2fig_Vandfaldsdiagram!$AC$14</c:f>
              <c:strCache>
                <c:ptCount val="1"/>
                <c:pt idx="0">
                  <c:v>Jorder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CO2fig_Vandfaldsdiagram!$AV$14:$BA$14</c:f>
              <c:numCache>
                <c:formatCode>0.0</c:formatCode>
                <c:ptCount val="6"/>
                <c:pt idx="0">
                  <c:v>5.3301426940320979</c:v>
                </c:pt>
                <c:pt idx="1">
                  <c:v>4.0060621178627205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9F-47E4-B68E-C0390D0275AE}"/>
            </c:ext>
          </c:extLst>
        </c:ser>
        <c:ser>
          <c:idx val="10"/>
          <c:order val="9"/>
          <c:tx>
            <c:strRef>
              <c:f>CO2fig_Vandfaldsdiagram!$AC$15</c:f>
              <c:strCache>
                <c:ptCount val="1"/>
                <c:pt idx="0">
                  <c:v>Energi i landbrug mv.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CO2fig_Vandfaldsdiagram!$AV$15:$BA$15</c:f>
              <c:numCache>
                <c:formatCode>0.0</c:formatCode>
                <c:ptCount val="6"/>
                <c:pt idx="0">
                  <c:v>1.3709238463825917</c:v>
                </c:pt>
                <c:pt idx="1">
                  <c:v>1.0436472225586715</c:v>
                </c:pt>
                <c:pt idx="2">
                  <c:v>0.87713676987505007</c:v>
                </c:pt>
                <c:pt idx="3">
                  <c:v>0.89140094971727868</c:v>
                </c:pt>
                <c:pt idx="4">
                  <c:v>0.8944374693593059</c:v>
                </c:pt>
                <c:pt idx="5">
                  <c:v>0.91023567193432764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9F-47E4-B68E-C0390D0275AE}"/>
            </c:ext>
          </c:extLst>
        </c:ser>
        <c:ser>
          <c:idx val="9"/>
          <c:order val="10"/>
          <c:tx>
            <c:strRef>
              <c:f>CO2fig_Vandfaldsdiagram!$AC$16</c:f>
              <c:strCache>
                <c:ptCount val="1"/>
                <c:pt idx="0">
                  <c:v>Skove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CO2fig_Vandfaldsdiagram!$AV$16:$BA$16</c:f>
              <c:numCache>
                <c:formatCode>0.0</c:formatCode>
                <c:ptCount val="6"/>
                <c:pt idx="0">
                  <c:v>-2.8941056180249713</c:v>
                </c:pt>
                <c:pt idx="1">
                  <c:v>0.38885314156222539</c:v>
                </c:pt>
                <c:pt idx="2" formatCode="0.00">
                  <c:v>0.35</c:v>
                </c:pt>
                <c:pt idx="3" formatCode="0.00">
                  <c:v>0.36</c:v>
                </c:pt>
                <c:pt idx="4" formatCode="0.00">
                  <c:v>0.35</c:v>
                </c:pt>
                <c:pt idx="5" formatCode="0.0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9F-47E4-B68E-C0390D0275AE}"/>
            </c:ext>
          </c:extLst>
        </c:ser>
        <c:ser>
          <c:idx val="11"/>
          <c:order val="11"/>
          <c:tx>
            <c:strRef>
              <c:f>CO2fig_Vandfaldsdiagram!$AC$17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CO2fig_Vandfaldsdiagram!$AV$17:$BA$17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-0.5</c:v>
                </c:pt>
                <c:pt idx="3">
                  <c:v>-2</c:v>
                </c:pt>
                <c:pt idx="4">
                  <c:v>0</c:v>
                </c:pt>
                <c:pt idx="5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9F-47E4-B68E-C0390D0275AE}"/>
            </c:ext>
          </c:extLst>
        </c:ser>
        <c:ser>
          <c:idx val="12"/>
          <c:order val="12"/>
          <c:tx>
            <c:strRef>
              <c:f>CO2fig_Vandfaldsdiagram!$AC$18</c:f>
              <c:strCache>
                <c:ptCount val="1"/>
                <c:pt idx="0">
                  <c:v>BECCS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CO2fig_Vandfaldsdiagram!$AV$18:$BA$18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-1.9176238466759661</c:v>
                </c:pt>
                <c:pt idx="3">
                  <c:v>-1.833951130802326</c:v>
                </c:pt>
                <c:pt idx="4">
                  <c:v>-3.971042376138481</c:v>
                </c:pt>
                <c:pt idx="5">
                  <c:v>-1.00314843705957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49F-47E4-B68E-C0390D0275AE}"/>
            </c:ext>
          </c:extLst>
        </c:ser>
        <c:ser>
          <c:idx val="13"/>
          <c:order val="13"/>
          <c:tx>
            <c:strRef>
              <c:f>CO2fig_Vandfaldsdiagram!$AC$19</c:f>
              <c:strCache>
                <c:ptCount val="1"/>
                <c:pt idx="0">
                  <c:v>DACS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CO2fig_Vandfaldsdiagram!$AV$19:$BA$19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-0.2</c:v>
                </c:pt>
                <c:pt idx="3">
                  <c:v>0</c:v>
                </c:pt>
                <c:pt idx="4">
                  <c:v>-0.5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272528"/>
        <c:axId val="478268264"/>
      </c:barChart>
      <c:barChart>
        <c:barDir val="col"/>
        <c:grouping val="stacked"/>
        <c:varyColors val="0"/>
        <c:ser>
          <c:idx val="4"/>
          <c:order val="8"/>
          <c:tx>
            <c:strRef>
              <c:f>CO2fig_Vandfaldsdiagram!$AC$21</c:f>
              <c:strCache>
                <c:ptCount val="1"/>
                <c:pt idx="0">
                  <c:v>CCS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  <a:effectLst/>
          </c:spPr>
          <c:invertIfNegative val="0"/>
          <c:cat>
            <c:strRef>
              <c:f>CO2fig_Vandfaldsdiagram!$AD$6:$AI$6</c:f>
              <c:strCache>
                <c:ptCount val="6"/>
                <c:pt idx="0">
                  <c:v>2019</c:v>
                </c:pt>
                <c:pt idx="1">
                  <c:v>KF21
2030</c:v>
                </c:pt>
                <c:pt idx="2">
                  <c:v>El
2030</c:v>
                </c:pt>
                <c:pt idx="3">
                  <c:v>Bio
2030</c:v>
                </c:pt>
                <c:pt idx="4">
                  <c:v>Optag
2030</c:v>
                </c:pt>
                <c:pt idx="5">
                  <c:v>Adfærd
2030</c:v>
                </c:pt>
              </c:strCache>
            </c:strRef>
          </c:cat>
          <c:val>
            <c:numRef>
              <c:f>CO2fig_Vandfaldsdiagram!$AV$21:$BA$21</c:f>
              <c:numCache>
                <c:formatCode>0.0</c:formatCode>
                <c:ptCount val="6"/>
                <c:pt idx="0">
                  <c:v>0</c:v>
                </c:pt>
                <c:pt idx="1">
                  <c:v>-0.9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9F-47E4-B68E-C0390D0275AE}"/>
            </c:ext>
          </c:extLst>
        </c:ser>
        <c:ser>
          <c:idx val="15"/>
          <c:order val="15"/>
          <c:tx>
            <c:strRef>
              <c:f>CO2fig_Vandfaldsdiagram!$AU$20</c:f>
              <c:strCache>
                <c:ptCount val="1"/>
                <c:pt idx="0">
                  <c:v>CCU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CO2fig_Vandfaldsdiagram!$AV$20:$BA$20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0.15308828426562299</c:v>
                </c:pt>
                <c:pt idx="3">
                  <c:v>0</c:v>
                </c:pt>
                <c:pt idx="4">
                  <c:v>0.195083876463781</c:v>
                </c:pt>
                <c:pt idx="5">
                  <c:v>3.1187974252304108E-2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157352"/>
        <c:axId val="476156040"/>
      </c:barChart>
      <c:scatterChart>
        <c:scatterStyle val="lineMarker"/>
        <c:varyColors val="0"/>
        <c:ser>
          <c:idx val="14"/>
          <c:order val="14"/>
          <c:tx>
            <c:strRef>
              <c:f>CO2fig_Vandfaldsdiagram!$AC$22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yVal>
            <c:numRef>
              <c:f>CO2fig_Vandfaldsdiagram!$AV$22:$BA$22</c:f>
              <c:numCache>
                <c:formatCode>0.0</c:formatCode>
                <c:ptCount val="6"/>
                <c:pt idx="0">
                  <c:v>46.853227284841246</c:v>
                </c:pt>
                <c:pt idx="1">
                  <c:v>35.02152216205414</c:v>
                </c:pt>
                <c:pt idx="2">
                  <c:v>23.199999999999996</c:v>
                </c:pt>
                <c:pt idx="3">
                  <c:v>23.199999999999989</c:v>
                </c:pt>
                <c:pt idx="4">
                  <c:v>23.200000000000006</c:v>
                </c:pt>
                <c:pt idx="5">
                  <c:v>23.199999999999992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849F-47E4-B68E-C0390D02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157352"/>
        <c:axId val="476156040"/>
      </c:scatterChart>
      <c:catAx>
        <c:axId val="478272528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68264"/>
        <c:crosses val="autoZero"/>
        <c:auto val="1"/>
        <c:lblAlgn val="ctr"/>
        <c:lblOffset val="800"/>
        <c:tickMarkSkip val="1"/>
        <c:noMultiLvlLbl val="0"/>
      </c:catAx>
      <c:valAx>
        <c:axId val="4782682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 smtClean="0"/>
                  <a:t>Mio. ton </a:t>
                </a:r>
                <a:r>
                  <a:rPr lang="da-DK" dirty="0"/>
                  <a:t>CO</a:t>
                </a:r>
                <a:r>
                  <a:rPr lang="da-DK" baseline="-25000" dirty="0"/>
                  <a:t>2</a:t>
                </a:r>
                <a:r>
                  <a:rPr lang="da-DK" dirty="0"/>
                  <a:t>e</a:t>
                </a:r>
              </a:p>
            </c:rich>
          </c:tx>
          <c:layout>
            <c:manualLayout>
              <c:xMode val="edge"/>
              <c:yMode val="edge"/>
              <c:x val="3.9735035745756811E-3"/>
              <c:y val="0.33680653130044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8272528"/>
        <c:crosses val="autoZero"/>
        <c:crossBetween val="between"/>
        <c:majorUnit val="5"/>
      </c:valAx>
      <c:valAx>
        <c:axId val="47615604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76157352"/>
        <c:crosses val="max"/>
        <c:crossBetween val="between"/>
      </c:valAx>
      <c:catAx>
        <c:axId val="476157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15604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70069605329738383"/>
          <c:y val="8.659250279380723E-2"/>
          <c:w val="0.29021019036888024"/>
          <c:h val="0.88308706440025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[TIMESreportFromR_final_04-10-2021_Officiel_2019tal_pyroopdat2.xlsx]Elforbrug!PivotTable23</c:name>
    <c:fmtId val="6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rgbClr val="C00000"/>
          </a:solidFill>
          <a:ln>
            <a:noFill/>
          </a:ln>
          <a:effectLst/>
        </c:spPr>
      </c:pivotFmt>
      <c:pivotFmt>
        <c:idx val="5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59"/>
        <c:spPr>
          <a:solidFill>
            <a:srgbClr val="FFCCCC"/>
          </a:solidFill>
          <a:ln>
            <a:noFill/>
          </a:ln>
          <a:effectLst/>
        </c:spPr>
      </c:pivotFmt>
      <c:pivotFmt>
        <c:idx val="60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1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</c:pivotFmt>
      <c:pivotFmt>
        <c:idx val="62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63"/>
        <c:spPr>
          <a:solidFill>
            <a:schemeClr val="accent6"/>
          </a:solidFill>
          <a:ln>
            <a:noFill/>
          </a:ln>
          <a:effectLst/>
        </c:spPr>
      </c:pivotFmt>
      <c:pivotFmt>
        <c:idx val="6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rgbClr val="FFCCCC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rgbClr val="FFCCCC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rgbClr val="CC3300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833826868215477E-2"/>
          <c:y val="1.8955739038067763E-2"/>
          <c:w val="0.63545950429684206"/>
          <c:h val="0.8358904671753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Elforbrug!$B$5:$B$6</c:f>
              <c:strCache>
                <c:ptCount val="1"/>
                <c:pt idx="0">
                  <c:v>Husholdninger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Elforbrug!$B$7:$B$19</c:f>
              <c:numCache>
                <c:formatCode>0.0</c:formatCode>
                <c:ptCount val="9"/>
                <c:pt idx="0">
                  <c:v>10.36030083236389</c:v>
                </c:pt>
                <c:pt idx="1">
                  <c:v>13.388757211287681</c:v>
                </c:pt>
                <c:pt idx="2">
                  <c:v>12.840008544133031</c:v>
                </c:pt>
                <c:pt idx="3">
                  <c:v>12.950239178697549</c:v>
                </c:pt>
                <c:pt idx="4">
                  <c:v>11.773968830275415</c:v>
                </c:pt>
                <c:pt idx="5">
                  <c:v>15.41880124706371</c:v>
                </c:pt>
                <c:pt idx="6">
                  <c:v>14.401108513669072</c:v>
                </c:pt>
                <c:pt idx="7">
                  <c:v>14.50816608931814</c:v>
                </c:pt>
                <c:pt idx="8">
                  <c:v>12.986097058636972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5-4735-9250-56932C57D9AE}"/>
            </c:ext>
          </c:extLst>
        </c:ser>
        <c:ser>
          <c:idx val="1"/>
          <c:order val="1"/>
          <c:tx>
            <c:strRef>
              <c:f>Elforbrug!$C$5:$C$6</c:f>
              <c:strCache>
                <c:ptCount val="1"/>
                <c:pt idx="0">
                  <c:v>El og fjernvarme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Elforbrug!$C$7:$C$19</c:f>
              <c:numCache>
                <c:formatCode>0.0</c:formatCode>
                <c:ptCount val="9"/>
                <c:pt idx="0">
                  <c:v>0.21344542359052249</c:v>
                </c:pt>
                <c:pt idx="1">
                  <c:v>4.0968267307160042</c:v>
                </c:pt>
                <c:pt idx="2">
                  <c:v>4.0796480636041723</c:v>
                </c:pt>
                <c:pt idx="3">
                  <c:v>4.1191762703606241</c:v>
                </c:pt>
                <c:pt idx="4">
                  <c:v>4.0248396930421926</c:v>
                </c:pt>
                <c:pt idx="5">
                  <c:v>3.9856437659699422</c:v>
                </c:pt>
                <c:pt idx="6">
                  <c:v>4.2507176998040714</c:v>
                </c:pt>
                <c:pt idx="7">
                  <c:v>4.2630977178942873</c:v>
                </c:pt>
                <c:pt idx="8">
                  <c:v>4.1989370474624224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5-4735-9250-56932C57D9AE}"/>
            </c:ext>
          </c:extLst>
        </c:ser>
        <c:ser>
          <c:idx val="2"/>
          <c:order val="2"/>
          <c:tx>
            <c:strRef>
              <c:f>Elforbrug!$D$5:$D$6</c:f>
              <c:strCache>
                <c:ptCount val="1"/>
                <c:pt idx="0">
                  <c:v>Erhverv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Elforbrug!$D$7:$D$19</c:f>
              <c:numCache>
                <c:formatCode>0.0</c:formatCode>
                <c:ptCount val="9"/>
                <c:pt idx="0">
                  <c:v>20.508480989108314</c:v>
                </c:pt>
                <c:pt idx="1">
                  <c:v>23.315261534533608</c:v>
                </c:pt>
                <c:pt idx="2">
                  <c:v>23.170788602736906</c:v>
                </c:pt>
                <c:pt idx="3">
                  <c:v>23.317086799608532</c:v>
                </c:pt>
                <c:pt idx="4">
                  <c:v>23.117404627836944</c:v>
                </c:pt>
                <c:pt idx="5">
                  <c:v>28.618224562248351</c:v>
                </c:pt>
                <c:pt idx="6">
                  <c:v>28.174737667522738</c:v>
                </c:pt>
                <c:pt idx="7">
                  <c:v>28.405061401905026</c:v>
                </c:pt>
                <c:pt idx="8">
                  <c:v>27.600209371605537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5-4735-9250-56932C57D9AE}"/>
            </c:ext>
          </c:extLst>
        </c:ser>
        <c:ser>
          <c:idx val="3"/>
          <c:order val="3"/>
          <c:tx>
            <c:strRef>
              <c:f>Elforbrug!$E$5:$E$6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Elforbrug!$E$7:$E$19</c:f>
              <c:numCache>
                <c:formatCode>0.0</c:formatCode>
                <c:ptCount val="9"/>
                <c:pt idx="0">
                  <c:v>0.48158440652419232</c:v>
                </c:pt>
                <c:pt idx="1">
                  <c:v>4.8492223211122951</c:v>
                </c:pt>
                <c:pt idx="2">
                  <c:v>3.3899641546904355</c:v>
                </c:pt>
                <c:pt idx="3">
                  <c:v>4.0600828168387038</c:v>
                </c:pt>
                <c:pt idx="4">
                  <c:v>3.7199019275825713</c:v>
                </c:pt>
                <c:pt idx="5">
                  <c:v>17.188372294345342</c:v>
                </c:pt>
                <c:pt idx="6">
                  <c:v>13.639898076428544</c:v>
                </c:pt>
                <c:pt idx="7">
                  <c:v>16.52345698420892</c:v>
                </c:pt>
                <c:pt idx="8">
                  <c:v>12.69591344337776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5-4735-9250-56932C57D9AE}"/>
            </c:ext>
          </c:extLst>
        </c:ser>
        <c:ser>
          <c:idx val="4"/>
          <c:order val="4"/>
          <c:tx>
            <c:strRef>
              <c:f>Elforbrug!$F$5:$F$6</c:f>
              <c:strCache>
                <c:ptCount val="1"/>
                <c:pt idx="0">
                  <c:v>Produktion af brændstoffer (PtX mv.)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Elforbrug!$F$7:$F$19</c:f>
              <c:numCache>
                <c:formatCode>0.0</c:formatCode>
                <c:ptCount val="9"/>
                <c:pt idx="0">
                  <c:v>0.26810824300000002</c:v>
                </c:pt>
                <c:pt idx="1">
                  <c:v>8.9447449119738494</c:v>
                </c:pt>
                <c:pt idx="2">
                  <c:v>2.3605231784297778</c:v>
                </c:pt>
                <c:pt idx="3">
                  <c:v>4.6659845115191301</c:v>
                </c:pt>
                <c:pt idx="4">
                  <c:v>4.8225925892961703</c:v>
                </c:pt>
                <c:pt idx="5">
                  <c:v>13.38927814408127</c:v>
                </c:pt>
                <c:pt idx="6">
                  <c:v>2.8239021306887979</c:v>
                </c:pt>
                <c:pt idx="7">
                  <c:v>17.981921892412885</c:v>
                </c:pt>
                <c:pt idx="8">
                  <c:v>14.571357601724667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35-4735-9250-56932C57D9AE}"/>
            </c:ext>
          </c:extLst>
        </c:ser>
        <c:ser>
          <c:idx val="5"/>
          <c:order val="5"/>
          <c:tx>
            <c:strRef>
              <c:f>Elforbrug!$G$5:$G$6</c:f>
              <c:strCache>
                <c:ptCount val="1"/>
                <c:pt idx="0">
                  <c:v>CO2-fangst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Elforbrug!$G$7:$G$19</c:f>
              <c:numCache>
                <c:formatCode>0.0</c:formatCode>
                <c:ptCount val="9"/>
                <c:pt idx="1">
                  <c:v>0.3507033089362846</c:v>
                </c:pt>
                <c:pt idx="2">
                  <c:v>4.6411167200243499E-2</c:v>
                </c:pt>
                <c:pt idx="3">
                  <c:v>0.90393041405421404</c:v>
                </c:pt>
                <c:pt idx="5">
                  <c:v>2.4132622435532829</c:v>
                </c:pt>
                <c:pt idx="6">
                  <c:v>0.53765414668434597</c:v>
                </c:pt>
                <c:pt idx="7">
                  <c:v>5.0463005710866113</c:v>
                </c:pt>
                <c:pt idx="8">
                  <c:v>1.9552055885499999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35-4735-9250-56932C57D9AE}"/>
            </c:ext>
          </c:extLst>
        </c:ser>
        <c:ser>
          <c:idx val="6"/>
          <c:order val="6"/>
          <c:tx>
            <c:strRef>
              <c:f>Elforbrug!$H$5:$H$6</c:f>
              <c:strCache>
                <c:ptCount val="1"/>
                <c:pt idx="0">
                  <c:v>Datacentre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Elforbrug!$A$7:$A$19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Elforbrug!$H$7:$H$19</c:f>
              <c:numCache>
                <c:formatCode>0.0</c:formatCode>
                <c:ptCount val="9"/>
                <c:pt idx="1">
                  <c:v>9.5059646445088894</c:v>
                </c:pt>
                <c:pt idx="2">
                  <c:v>9.5059646445088894</c:v>
                </c:pt>
                <c:pt idx="3">
                  <c:v>9.5059646445088894</c:v>
                </c:pt>
                <c:pt idx="4">
                  <c:v>9.5059646445088894</c:v>
                </c:pt>
                <c:pt idx="5">
                  <c:v>9.8500414343385199</c:v>
                </c:pt>
                <c:pt idx="6">
                  <c:v>9.8500414343385199</c:v>
                </c:pt>
                <c:pt idx="7">
                  <c:v>9.8500414343385199</c:v>
                </c:pt>
                <c:pt idx="8">
                  <c:v>9.8500414343385199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35-4735-9250-56932C57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785207"/>
        <c:axId val="226782255"/>
      </c:barChart>
      <c:catAx>
        <c:axId val="226785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6782255"/>
        <c:crosses val="autoZero"/>
        <c:auto val="1"/>
        <c:lblAlgn val="ctr"/>
        <c:lblOffset val="100"/>
        <c:noMultiLvlLbl val="0"/>
      </c:catAx>
      <c:valAx>
        <c:axId val="226782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TWh</a:t>
                </a:r>
              </a:p>
            </c:rich>
          </c:tx>
          <c:layout>
            <c:manualLayout>
              <c:xMode val="edge"/>
              <c:yMode val="edge"/>
              <c:x val="3.8480182096874396E-3"/>
              <c:y val="0.36304317992942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6785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62370833159984"/>
          <c:y val="0.1061560833737276"/>
          <c:w val="0.27237629166840005"/>
          <c:h val="0.46737695755040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[TIMESreportFromR_final_04-10-2021_Officiel_2019tal_pyroopdat.xlsx]Transp. endelig_Brændst.!PivotTable25</c:name>
    <c:fmtId val="3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8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99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0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50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3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504"/>
        <c:spPr>
          <a:solidFill>
            <a:srgbClr val="FFCCFF"/>
          </a:solidFill>
          <a:ln>
            <a:noFill/>
          </a:ln>
          <a:effectLst/>
        </c:spPr>
        <c:marker>
          <c:symbol val="none"/>
        </c:marker>
      </c:pivotFmt>
      <c:pivotFmt>
        <c:idx val="505"/>
        <c:spPr>
          <a:solidFill>
            <a:srgbClr val="CC66FF"/>
          </a:solidFill>
          <a:ln>
            <a:noFill/>
          </a:ln>
          <a:effectLst/>
        </c:spPr>
        <c:marker>
          <c:symbol val="none"/>
        </c:marker>
      </c:pivotFmt>
      <c:pivotFmt>
        <c:idx val="506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07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09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10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5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  <c:pivotFmt>
        <c:idx val="516"/>
        <c:spPr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8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19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20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21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4119783336442706E-2"/>
          <c:y val="3.8959852113781272E-2"/>
          <c:w val="0.65123110010837371"/>
          <c:h val="0.80126219943251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'Transp. endelig_Brændst.'!$C$5:$C$6</c:f>
              <c:strCache>
                <c:ptCount val="1"/>
                <c:pt idx="0">
                  <c:v>Fossile flydende brændstoffer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endelig_Brændst.'!$C$7:$C$19</c:f>
              <c:numCache>
                <c:formatCode>0.0</c:formatCode>
                <c:ptCount val="9"/>
                <c:pt idx="0">
                  <c:v>161.40904855941119</c:v>
                </c:pt>
                <c:pt idx="1">
                  <c:v>100.35720325090786</c:v>
                </c:pt>
                <c:pt idx="2">
                  <c:v>113.64123589498293</c:v>
                </c:pt>
                <c:pt idx="3">
                  <c:v>112.54148697727352</c:v>
                </c:pt>
                <c:pt idx="4">
                  <c:v>106.00530469759988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0-4038-B202-1135254A1618}"/>
            </c:ext>
          </c:extLst>
        </c:ser>
        <c:ser>
          <c:idx val="1"/>
          <c:order val="1"/>
          <c:tx>
            <c:strRef>
              <c:f>'Transp. endelig_Brændst.'!$D$5:$D$6</c:f>
              <c:strCache>
                <c:ptCount val="1"/>
                <c:pt idx="0">
                  <c:v>Naturgas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endelig_Brændst.'!$D$7:$D$19</c:f>
              <c:numCache>
                <c:formatCode>General</c:formatCode>
                <c:ptCount val="9"/>
                <c:pt idx="0" formatCode="0.0">
                  <c:v>1.8288681864108001</c:v>
                </c:pt>
                <c:pt idx="3" formatCode="0.0">
                  <c:v>8.6619371654367505E-2</c:v>
                </c:pt>
                <c:pt idx="4" formatCode="0.0">
                  <c:v>1.1140599533011435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0-4038-B202-1135254A1618}"/>
            </c:ext>
          </c:extLst>
        </c:ser>
        <c:ser>
          <c:idx val="2"/>
          <c:order val="2"/>
          <c:tx>
            <c:strRef>
              <c:f>'Transp. endelig_Brændst.'!$E$5:$E$6</c:f>
              <c:strCache>
                <c:ptCount val="1"/>
                <c:pt idx="0">
                  <c:v>Elektricitet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endelig_Brændst.'!$E$7:$E$19</c:f>
              <c:numCache>
                <c:formatCode>0.0</c:formatCode>
                <c:ptCount val="9"/>
                <c:pt idx="0">
                  <c:v>1.7337038634870938</c:v>
                </c:pt>
                <c:pt idx="1">
                  <c:v>17.457200356004272</c:v>
                </c:pt>
                <c:pt idx="2">
                  <c:v>12.20387095688559</c:v>
                </c:pt>
                <c:pt idx="3">
                  <c:v>14.616298140619318</c:v>
                </c:pt>
                <c:pt idx="4">
                  <c:v>13.391646939297249</c:v>
                </c:pt>
                <c:pt idx="5">
                  <c:v>61.87814025964316</c:v>
                </c:pt>
                <c:pt idx="6">
                  <c:v>49.103633075142739</c:v>
                </c:pt>
                <c:pt idx="7">
                  <c:v>59.484445143152143</c:v>
                </c:pt>
                <c:pt idx="8">
                  <c:v>45.705288396159929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0-4038-B202-1135254A1618}"/>
            </c:ext>
          </c:extLst>
        </c:ser>
        <c:ser>
          <c:idx val="3"/>
          <c:order val="3"/>
          <c:tx>
            <c:strRef>
              <c:f>'Transp. endelig_Brændst.'!$F$5:$F$6</c:f>
              <c:strCache>
                <c:ptCount val="1"/>
                <c:pt idx="0">
                  <c:v>Bionaturgas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endelig_Brændst.'!$F$7:$F$19</c:f>
              <c:numCache>
                <c:formatCode>0.0</c:formatCode>
                <c:ptCount val="9"/>
                <c:pt idx="1">
                  <c:v>1.4304794953712801</c:v>
                </c:pt>
                <c:pt idx="2">
                  <c:v>4.4519213276209104</c:v>
                </c:pt>
                <c:pt idx="3">
                  <c:v>2.4231702480846216</c:v>
                </c:pt>
                <c:pt idx="4">
                  <c:v>1.3832606813006079</c:v>
                </c:pt>
                <c:pt idx="5">
                  <c:v>1.6519073144463241</c:v>
                </c:pt>
                <c:pt idx="6">
                  <c:v>12.063287162122641</c:v>
                </c:pt>
                <c:pt idx="7">
                  <c:v>6.0316435810613154</c:v>
                </c:pt>
                <c:pt idx="8">
                  <c:v>5.4658260541407344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0-4038-B202-1135254A1618}"/>
            </c:ext>
          </c:extLst>
        </c:ser>
        <c:ser>
          <c:idx val="4"/>
          <c:order val="4"/>
          <c:tx>
            <c:strRef>
              <c:f>'Transp. endelig_Brændst.'!$G$5:$G$6</c:f>
              <c:strCache>
                <c:ptCount val="1"/>
                <c:pt idx="0">
                  <c:v>Bio-brændstoffer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endelig_Brændst.'!$G$7:$G$19</c:f>
              <c:numCache>
                <c:formatCode>0.0</c:formatCode>
                <c:ptCount val="9"/>
                <c:pt idx="0">
                  <c:v>11.409748446580579</c:v>
                </c:pt>
                <c:pt idx="1">
                  <c:v>12.049525444989733</c:v>
                </c:pt>
                <c:pt idx="2">
                  <c:v>22.927196449063775</c:v>
                </c:pt>
                <c:pt idx="3">
                  <c:v>13.121607674297952</c:v>
                </c:pt>
                <c:pt idx="4">
                  <c:v>13.00731799993285</c:v>
                </c:pt>
                <c:pt idx="5">
                  <c:v>3.8116329289617039</c:v>
                </c:pt>
                <c:pt idx="6">
                  <c:v>63.974269853252792</c:v>
                </c:pt>
                <c:pt idx="7">
                  <c:v>4.321352950710871</c:v>
                </c:pt>
                <c:pt idx="8">
                  <c:v>3.3489177173455311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0-4038-B202-1135254A1618}"/>
            </c:ext>
          </c:extLst>
        </c:ser>
        <c:ser>
          <c:idx val="5"/>
          <c:order val="5"/>
          <c:tx>
            <c:strRef>
              <c:f>'Transp. endelig_Brændst.'!$H$5:$H$6</c:f>
              <c:strCache>
                <c:ptCount val="1"/>
                <c:pt idx="0">
                  <c:v>PtX-brændstoffer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multiLvlStrRef>
              <c:f>'Transp. endelig_Brændst.'!$B$7:$B$19</c:f>
              <c:multiLvlStrCache>
                <c:ptCount val="9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  <c:pt idx="5">
                    <c:v>El</c:v>
                  </c:pt>
                  <c:pt idx="6">
                    <c:v>Bio</c:v>
                  </c:pt>
                  <c:pt idx="7">
                    <c:v>Optag</c:v>
                  </c:pt>
                  <c:pt idx="8">
                    <c:v>Adfærd</c:v>
                  </c:pt>
                </c:lvl>
                <c:lvl>
                  <c:pt idx="0">
                    <c:v>2019</c:v>
                  </c:pt>
                  <c:pt idx="1">
                    <c:v>2030</c:v>
                  </c:pt>
                  <c:pt idx="5">
                    <c:v>2050</c:v>
                  </c:pt>
                </c:lvl>
              </c:multiLvlStrCache>
            </c:multiLvlStrRef>
          </c:cat>
          <c:val>
            <c:numRef>
              <c:f>'Transp. endelig_Brændst.'!$H$7:$H$19</c:f>
              <c:numCache>
                <c:formatCode>0.0</c:formatCode>
                <c:ptCount val="9"/>
                <c:pt idx="1">
                  <c:v>13.348860284268243</c:v>
                </c:pt>
                <c:pt idx="2">
                  <c:v>0.6274262941781299</c:v>
                </c:pt>
                <c:pt idx="3">
                  <c:v>7.5986426778805303</c:v>
                </c:pt>
                <c:pt idx="4">
                  <c:v>6.9097598043520172</c:v>
                </c:pt>
                <c:pt idx="5">
                  <c:v>26.363527595738052</c:v>
                </c:pt>
                <c:pt idx="6">
                  <c:v>2.6432922378098618</c:v>
                </c:pt>
                <c:pt idx="7">
                  <c:v>29.241605349772808</c:v>
                </c:pt>
                <c:pt idx="8">
                  <c:v>23.986334097516476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0-4038-B202-1135254A1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6673168"/>
        <c:axId val="1116672512"/>
      </c:barChart>
      <c:catAx>
        <c:axId val="11166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6672512"/>
        <c:crosses val="autoZero"/>
        <c:auto val="1"/>
        <c:lblAlgn val="ctr"/>
        <c:lblOffset val="100"/>
        <c:noMultiLvlLbl val="0"/>
      </c:catAx>
      <c:valAx>
        <c:axId val="11166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9.870889607653659E-3"/>
              <c:y val="0.37920207939858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66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06306217548137"/>
          <c:y val="0.10355735936747769"/>
          <c:w val="0.22605991891886226"/>
          <c:h val="0.41408593489612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[TIMESreportFromR_final_04-10-2021_Officiel_2019tal_pyroopdat.xlsx]CCS og CCU!PivotTable5</c:name>
    <c:fmtId val="5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5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tx2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rgbClr val="FF9999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rgbClr val="7030A0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rgbClr val="FFC000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9987428906223068E-2"/>
          <c:y val="2.0755384300366709E-2"/>
          <c:w val="0.59856588327188753"/>
          <c:h val="0.94260654685419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'CCS og CCU'!$B$6:$B$7</c:f>
              <c:strCache>
                <c:ptCount val="1"/>
                <c:pt idx="0">
                  <c:v>CO2-lagring/anvendelse til brændstofproduktion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CCU'!$B$8:$B$18</c:f>
              <c:numCache>
                <c:formatCode>0.0</c:formatCode>
                <c:ptCount val="8"/>
                <c:pt idx="0">
                  <c:v>-2.7800183426148437</c:v>
                </c:pt>
                <c:pt idx="1">
                  <c:v>-2.0906771098616899</c:v>
                </c:pt>
                <c:pt idx="2">
                  <c:v>-4.9137402982091309</c:v>
                </c:pt>
                <c:pt idx="3">
                  <c:v>-1.189309061868157</c:v>
                </c:pt>
                <c:pt idx="4">
                  <c:v>-9.4504154656929895</c:v>
                </c:pt>
                <c:pt idx="5">
                  <c:v>-8.9532311836359302</c:v>
                </c:pt>
                <c:pt idx="6">
                  <c:v>-11.72911708071174</c:v>
                </c:pt>
                <c:pt idx="7">
                  <c:v>-5.1592407756920293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6-405C-A687-9FF5A16C3D6A}"/>
            </c:ext>
          </c:extLst>
        </c:ser>
        <c:ser>
          <c:idx val="1"/>
          <c:order val="1"/>
          <c:tx>
            <c:strRef>
              <c:f>'CCS og CCU'!$C$6:$C$7</c:f>
              <c:strCache>
                <c:ptCount val="1"/>
                <c:pt idx="0">
                  <c:v>CO2-fangst, Affaldsværker (biogent)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CCU'!$C$8:$C$18</c:f>
              <c:numCache>
                <c:formatCode>0.0</c:formatCode>
                <c:ptCount val="8"/>
                <c:pt idx="0">
                  <c:v>0.68920108271523395</c:v>
                </c:pt>
                <c:pt idx="1">
                  <c:v>0.32131935602156703</c:v>
                </c:pt>
                <c:pt idx="2">
                  <c:v>0.84570496507364401</c:v>
                </c:pt>
                <c:pt idx="4">
                  <c:v>2.2129535006659302</c:v>
                </c:pt>
                <c:pt idx="5">
                  <c:v>2.2129535006659302</c:v>
                </c:pt>
                <c:pt idx="6">
                  <c:v>2.2129535006659302</c:v>
                </c:pt>
                <c:pt idx="7">
                  <c:v>1.00354716224842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6-405C-A687-9FF5A16C3D6A}"/>
            </c:ext>
          </c:extLst>
        </c:ser>
        <c:ser>
          <c:idx val="2"/>
          <c:order val="2"/>
          <c:tx>
            <c:strRef>
              <c:f>'CCS og CCU'!$D$6:$D$7</c:f>
              <c:strCache>
                <c:ptCount val="1"/>
                <c:pt idx="0">
                  <c:v>CO2-fangst, Affaldsværker (fossilt)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CCU'!$D$8:$D$18</c:f>
              <c:numCache>
                <c:formatCode>0.0</c:formatCode>
                <c:ptCount val="8"/>
                <c:pt idx="0">
                  <c:v>0.21577868231948699</c:v>
                </c:pt>
                <c:pt idx="1">
                  <c:v>0.100600345798829</c:v>
                </c:pt>
                <c:pt idx="2">
                  <c:v>0.26477773696423301</c:v>
                </c:pt>
                <c:pt idx="4">
                  <c:v>0.475965917029747</c:v>
                </c:pt>
                <c:pt idx="5">
                  <c:v>0.475965917029747</c:v>
                </c:pt>
                <c:pt idx="6">
                  <c:v>0.475965917029747</c:v>
                </c:pt>
                <c:pt idx="7">
                  <c:v>0.468930609804736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6-405C-A687-9FF5A16C3D6A}"/>
            </c:ext>
          </c:extLst>
        </c:ser>
        <c:ser>
          <c:idx val="3"/>
          <c:order val="3"/>
          <c:tx>
            <c:strRef>
              <c:f>'CCS og CCU'!$E$6:$E$7</c:f>
              <c:strCache>
                <c:ptCount val="1"/>
                <c:pt idx="0">
                  <c:v>CO2-fangst, Biogas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CCU'!$E$8:$E$18</c:f>
              <c:numCache>
                <c:formatCode>0.0</c:formatCode>
                <c:ptCount val="8"/>
                <c:pt idx="0">
                  <c:v>1.1404658044350799</c:v>
                </c:pt>
                <c:pt idx="1">
                  <c:v>1.3284997114555599</c:v>
                </c:pt>
                <c:pt idx="2">
                  <c:v>1.07846484188417</c:v>
                </c:pt>
                <c:pt idx="3">
                  <c:v>1.1390952646952299</c:v>
                </c:pt>
                <c:pt idx="4">
                  <c:v>0.94409271241373405</c:v>
                </c:pt>
                <c:pt idx="5">
                  <c:v>1.40966378482167</c:v>
                </c:pt>
                <c:pt idx="6">
                  <c:v>1.13884990170532</c:v>
                </c:pt>
                <c:pt idx="7">
                  <c:v>0.98621115978888096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6-405C-A687-9FF5A16C3D6A}"/>
            </c:ext>
          </c:extLst>
        </c:ser>
        <c:ser>
          <c:idx val="4"/>
          <c:order val="4"/>
          <c:tx>
            <c:strRef>
              <c:f>'CCS og CCU'!$F$6:$F$7</c:f>
              <c:strCache>
                <c:ptCount val="1"/>
                <c:pt idx="0">
                  <c:v>CO2-fangst, Industri (fossilt)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CCU'!$F$8:$F$18</c:f>
              <c:numCache>
                <c:formatCode>General</c:formatCode>
                <c:ptCount val="8"/>
                <c:pt idx="2" formatCode="0.0">
                  <c:v>4.0996420970259899E-2</c:v>
                </c:pt>
                <c:pt idx="3" formatCode="0.0">
                  <c:v>7.3257323710994096E-3</c:v>
                </c:pt>
                <c:pt idx="4" formatCode="0.0">
                  <c:v>2.1070020215223501E-5</c:v>
                </c:pt>
                <c:pt idx="5" formatCode="0.0">
                  <c:v>1.4514917370661899E-5</c:v>
                </c:pt>
                <c:pt idx="6" formatCode="0.0">
                  <c:v>3.0435984084647602E-5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56-405C-A687-9FF5A16C3D6A}"/>
            </c:ext>
          </c:extLst>
        </c:ser>
        <c:ser>
          <c:idx val="5"/>
          <c:order val="5"/>
          <c:tx>
            <c:strRef>
              <c:f>'CCS og CCU'!$G$6:$G$7</c:f>
              <c:strCache>
                <c:ptCount val="1"/>
                <c:pt idx="0">
                  <c:v>CO2-fangst, Industri (biogent)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CCU'!$G$8:$G$18</c:f>
              <c:numCache>
                <c:formatCode>0.0</c:formatCode>
                <c:ptCount val="8"/>
                <c:pt idx="0">
                  <c:v>0.16491902116002799</c:v>
                </c:pt>
                <c:pt idx="1">
                  <c:v>0.18413206332519899</c:v>
                </c:pt>
                <c:pt idx="2">
                  <c:v>0.106472719210531</c:v>
                </c:pt>
                <c:pt idx="3">
                  <c:v>1.9025822920625102E-2</c:v>
                </c:pt>
                <c:pt idx="4">
                  <c:v>1.6568968253088201</c:v>
                </c:pt>
                <c:pt idx="5">
                  <c:v>0.68468645544663098</c:v>
                </c:pt>
                <c:pt idx="6">
                  <c:v>1.5506663154601299</c:v>
                </c:pt>
                <c:pt idx="7">
                  <c:v>0.29479760309784903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56-405C-A687-9FF5A16C3D6A}"/>
            </c:ext>
          </c:extLst>
        </c:ser>
        <c:ser>
          <c:idx val="6"/>
          <c:order val="6"/>
          <c:tx>
            <c:strRef>
              <c:f>'CCS og CCU'!$H$6:$H$7</c:f>
              <c:strCache>
                <c:ptCount val="1"/>
                <c:pt idx="0">
                  <c:v>CO2-fangst, Industri (procesemissioner)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CCU'!$H$8:$H$18</c:f>
              <c:numCache>
                <c:formatCode>0.0</c:formatCode>
                <c:ptCount val="8"/>
                <c:pt idx="0">
                  <c:v>0.15308828426562299</c:v>
                </c:pt>
                <c:pt idx="1">
                  <c:v>0.15612563326053999</c:v>
                </c:pt>
                <c:pt idx="2">
                  <c:v>0.136923764136158</c:v>
                </c:pt>
                <c:pt idx="3">
                  <c:v>2.3862241881204699E-2</c:v>
                </c:pt>
                <c:pt idx="4">
                  <c:v>0.846923011432688</c:v>
                </c:pt>
                <c:pt idx="5">
                  <c:v>0.72903540052513804</c:v>
                </c:pt>
                <c:pt idx="6">
                  <c:v>0.83541153384765598</c:v>
                </c:pt>
                <c:pt idx="7">
                  <c:v>0.40575424075213701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56-405C-A687-9FF5A16C3D6A}"/>
            </c:ext>
          </c:extLst>
        </c:ser>
        <c:ser>
          <c:idx val="7"/>
          <c:order val="7"/>
          <c:tx>
            <c:strRef>
              <c:f>'CCS og CCU'!$I$6:$I$7</c:f>
              <c:strCache>
                <c:ptCount val="1"/>
                <c:pt idx="0">
                  <c:v>CO2-fangst, El og fjernvarme (biogent)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CCU'!$I$8:$I$18</c:f>
              <c:numCache>
                <c:formatCode>General</c:formatCode>
                <c:ptCount val="8"/>
                <c:pt idx="0" formatCode="0.0">
                  <c:v>0.21656546771938501</c:v>
                </c:pt>
                <c:pt idx="2" formatCode="0.0">
                  <c:v>1.94039984997014</c:v>
                </c:pt>
                <c:pt idx="4" formatCode="0.0">
                  <c:v>1.05283633958615</c:v>
                </c:pt>
                <c:pt idx="5" formatCode="0.0">
                  <c:v>3.4409115978769198</c:v>
                </c:pt>
                <c:pt idx="6" formatCode="0.0">
                  <c:v>0.35166429372487101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56-405C-A687-9FF5A16C3D6A}"/>
            </c:ext>
          </c:extLst>
        </c:ser>
        <c:ser>
          <c:idx val="8"/>
          <c:order val="8"/>
          <c:tx>
            <c:strRef>
              <c:f>'CCS og CCU'!$J$6:$J$7</c:f>
              <c:strCache>
                <c:ptCount val="1"/>
                <c:pt idx="0">
                  <c:v>CO2-fangst, DAC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'CCS og CCU'!$A$8:$A$18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'CCS og CCU'!$J$8:$J$18</c:f>
              <c:numCache>
                <c:formatCode>General</c:formatCode>
                <c:ptCount val="8"/>
                <c:pt idx="0" formatCode="0.0">
                  <c:v>0.2</c:v>
                </c:pt>
                <c:pt idx="2" formatCode="0.0">
                  <c:v>0.5</c:v>
                </c:pt>
                <c:pt idx="4" formatCode="0.0">
                  <c:v>2.2607260714049007</c:v>
                </c:pt>
                <c:pt idx="6" formatCode="0.0">
                  <c:v>5.1635751809642079</c:v>
                </c:pt>
                <c:pt idx="7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56-405C-A687-9FF5A16C3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160280"/>
        <c:axId val="566156344"/>
      </c:barChart>
      <c:catAx>
        <c:axId val="56616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6156344"/>
        <c:crosses val="autoZero"/>
        <c:auto val="1"/>
        <c:lblAlgn val="ctr"/>
        <c:lblOffset val="100"/>
        <c:noMultiLvlLbl val="0"/>
      </c:catAx>
      <c:valAx>
        <c:axId val="56615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Mio. ton CO</a:t>
                </a:r>
                <a:r>
                  <a:rPr lang="da-DK" baseline="-25000" dirty="0"/>
                  <a:t>2</a:t>
                </a:r>
              </a:p>
            </c:rich>
          </c:tx>
          <c:layout>
            <c:manualLayout>
              <c:xMode val="edge"/>
              <c:yMode val="edge"/>
              <c:x val="1.6144107200572695E-2"/>
              <c:y val="0.33634213397940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61602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9502645560392229"/>
          <c:y val="0.20358474641559854"/>
          <c:w val="0.29440841816795904"/>
          <c:h val="0.562606146462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[TIMESreportFromR_final_04-10-2021_Officiel_2019tal_pyroopdat.xlsx]Elektrolyse!Pivottabel7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 err="1"/>
              <a:t>Brintproduktion</a:t>
            </a:r>
            <a:endParaRPr lang="en-US" sz="1000" b="0" dirty="0"/>
          </a:p>
        </c:rich>
      </c:tx>
      <c:layout>
        <c:manualLayout>
          <c:xMode val="edge"/>
          <c:yMode val="edge"/>
          <c:x val="0.41897958322490803"/>
          <c:y val="1.18331759434136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99F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077503569243321"/>
          <c:y val="0.12629192184310295"/>
          <c:w val="0.87074591910652877"/>
          <c:h val="0.57607936931040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Elektrolyse!$R$5:$R$6</c:f>
              <c:strCache>
                <c:ptCount val="1"/>
                <c:pt idx="0">
                  <c:v>Brintproduktion (PJ)*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Elektrolyse!$Q$7:$Q$16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Elektrolyse!$R$7:$R$16</c:f>
              <c:numCache>
                <c:formatCode>0.0</c:formatCode>
                <c:ptCount val="8"/>
                <c:pt idx="0">
                  <c:v>18.730616691400702</c:v>
                </c:pt>
                <c:pt idx="1">
                  <c:v>3.39922787159492</c:v>
                </c:pt>
                <c:pt idx="2">
                  <c:v>8.6277810945186104</c:v>
                </c:pt>
                <c:pt idx="3">
                  <c:v>9.0448564252296606</c:v>
                </c:pt>
                <c:pt idx="4">
                  <c:v>34.740118240459097</c:v>
                </c:pt>
                <c:pt idx="5">
                  <c:v>5.8159819237721404</c:v>
                </c:pt>
                <c:pt idx="6">
                  <c:v>46.783853865437003</c:v>
                </c:pt>
                <c:pt idx="7">
                  <c:v>37.780508582515203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8-4CC3-BC5F-BAB746F2A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583728"/>
        <c:axId val="621581432"/>
      </c:barChart>
      <c:catAx>
        <c:axId val="62158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581432"/>
        <c:crosses val="autoZero"/>
        <c:auto val="1"/>
        <c:lblAlgn val="ctr"/>
        <c:lblOffset val="100"/>
        <c:noMultiLvlLbl val="0"/>
      </c:catAx>
      <c:valAx>
        <c:axId val="62158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1688832312377362E-2"/>
              <c:y val="0.32016987920361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58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[TIMESreportFromR_final_04-10-2021_Officiel_2019tal_pyroopdat.xlsx]Elektrolyse!Pivottabel8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 err="1"/>
              <a:t>Elforbrug</a:t>
            </a:r>
            <a:r>
              <a:rPr lang="en-US" sz="1000" b="0" dirty="0"/>
              <a:t> </a:t>
            </a:r>
            <a:r>
              <a:rPr lang="en-US" sz="1000" b="0" dirty="0" err="1"/>
              <a:t>til</a:t>
            </a:r>
            <a:r>
              <a:rPr lang="en-US" sz="1000" b="0" dirty="0"/>
              <a:t> </a:t>
            </a:r>
            <a:r>
              <a:rPr lang="en-US" sz="1000" b="0" dirty="0" err="1" smtClean="0"/>
              <a:t>brintproduktion</a:t>
            </a:r>
            <a:r>
              <a:rPr lang="en-US" sz="1000" b="0" dirty="0" smtClean="0"/>
              <a:t> (</a:t>
            </a:r>
            <a:r>
              <a:rPr lang="en-US" sz="1000" b="0" dirty="0" err="1" smtClean="0"/>
              <a:t>elektrolyse</a:t>
            </a:r>
            <a:r>
              <a:rPr lang="en-US" sz="1000" b="0" dirty="0" smtClean="0"/>
              <a:t>)</a:t>
            </a:r>
            <a:endParaRPr lang="en-US" sz="1000" b="0" dirty="0"/>
          </a:p>
        </c:rich>
      </c:tx>
      <c:layout>
        <c:manualLayout>
          <c:xMode val="edge"/>
          <c:yMode val="edge"/>
          <c:x val="0.317921117964370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031226483433787"/>
          <c:y val="0.12166229221347331"/>
          <c:w val="0.87529960544916197"/>
          <c:h val="0.5964044895531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Elektrolyse!$W$5:$W$6</c:f>
              <c:strCache>
                <c:ptCount val="1"/>
                <c:pt idx="0">
                  <c:v>Elforbrug til elektrolyse (TWh)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1.436349365405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2-4474-B3AB-D70C65D51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Elektrolyse!$V$7:$V$17</c:f>
              <c:multiLvlStrCache>
                <c:ptCount val="8"/>
                <c:lvl>
                  <c:pt idx="0">
                    <c:v>El</c:v>
                  </c:pt>
                  <c:pt idx="1">
                    <c:v>Bio</c:v>
                  </c:pt>
                  <c:pt idx="2">
                    <c:v>Optag</c:v>
                  </c:pt>
                  <c:pt idx="3">
                    <c:v>Adfærd</c:v>
                  </c:pt>
                  <c:pt idx="4">
                    <c:v>El</c:v>
                  </c:pt>
                  <c:pt idx="5">
                    <c:v>Bio</c:v>
                  </c:pt>
                  <c:pt idx="6">
                    <c:v>Optag</c:v>
                  </c:pt>
                  <c:pt idx="7">
                    <c:v>Adfærd</c:v>
                  </c:pt>
                </c:lvl>
                <c:lvl>
                  <c:pt idx="0">
                    <c:v>2030</c:v>
                  </c:pt>
                  <c:pt idx="4">
                    <c:v>2050</c:v>
                  </c:pt>
                </c:lvl>
              </c:multiLvlStrCache>
            </c:multiLvlStrRef>
          </c:cat>
          <c:val>
            <c:numRef>
              <c:f>Elektrolyse!$W$7:$W$17</c:f>
              <c:numCache>
                <c:formatCode>0.0</c:formatCode>
                <c:ptCount val="8"/>
                <c:pt idx="0">
                  <c:v>7.6513957072715097</c:v>
                </c:pt>
                <c:pt idx="1">
                  <c:v>1.3885734769587099</c:v>
                </c:pt>
                <c:pt idx="2">
                  <c:v>3.5244203817478001</c:v>
                </c:pt>
                <c:pt idx="3">
                  <c:v>3.69479429135199</c:v>
                </c:pt>
                <c:pt idx="4">
                  <c:v>12.866710459429299</c:v>
                </c:pt>
                <c:pt idx="5">
                  <c:v>2.1540673791748701</c:v>
                </c:pt>
                <c:pt idx="6">
                  <c:v>17.327353283495199</c:v>
                </c:pt>
                <c:pt idx="7">
                  <c:v>13.992780956487101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2-4474-B3AB-D70C65D51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191256"/>
        <c:axId val="615191584"/>
      </c:barChart>
      <c:catAx>
        <c:axId val="6151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191584"/>
        <c:crosses val="autoZero"/>
        <c:auto val="1"/>
        <c:lblAlgn val="ctr"/>
        <c:lblOffset val="100"/>
        <c:noMultiLvlLbl val="0"/>
      </c:catAx>
      <c:valAx>
        <c:axId val="6151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TWh</a:t>
                </a:r>
              </a:p>
            </c:rich>
          </c:tx>
          <c:layout>
            <c:manualLayout>
              <c:xMode val="edge"/>
              <c:yMode val="edge"/>
              <c:x val="8.7755912987825899E-3"/>
              <c:y val="0.316701463266778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519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[TIMESreportFromR_final_04-10-2021_Officiel_2019tal_pyroopdat.xlsx]Bioenergiforbrug!Pivottabel7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 smtClean="0"/>
              <a:t>Bioenergiforbrug, 2050</a:t>
            </a:r>
            <a:endParaRPr lang="da-DK" dirty="0"/>
          </a:p>
        </c:rich>
      </c:tx>
      <c:layout>
        <c:manualLayout>
          <c:xMode val="edge"/>
          <c:yMode val="edge"/>
          <c:x val="0.29451823686366541"/>
          <c:y val="1.1085990624918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bg1">
              <a:lumMod val="65000"/>
            </a:schemeClr>
          </a:solidFill>
          <a:ln w="12700">
            <a:solidFill>
              <a:schemeClr val="bg2">
                <a:lumMod val="25000"/>
              </a:schemeClr>
            </a:solidFill>
            <a:prstDash val="sysDash"/>
          </a:ln>
          <a:effectLst/>
        </c:spPr>
        <c:marker>
          <c:symbol val="none"/>
        </c:marker>
      </c:pivotFmt>
      <c:pivotFmt>
        <c:idx val="4"/>
        <c:spPr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2">
                <a:lumMod val="25000"/>
              </a:schemeClr>
            </a:solidFill>
            <a:prstDash val="sysDash"/>
          </a:ln>
          <a:effectLst>
            <a:softEdge rad="0"/>
          </a:effectLst>
        </c:spPr>
        <c:marker>
          <c:symbol val="none"/>
        </c:marker>
      </c:pivotFmt>
      <c:pivotFmt>
        <c:idx val="5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990984163951768"/>
          <c:y val="8.3439101249138017E-2"/>
          <c:w val="0.64484172840932819"/>
          <c:h val="0.77390893193318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Bioenergiforbrug!$N$3:$N$4</c:f>
              <c:strCache>
                <c:ptCount val="1"/>
                <c:pt idx="0">
                  <c:v>Bio-affald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Bioenergiforbrug!$N$5:$N$12</c:f>
              <c:numCache>
                <c:formatCode>0</c:formatCode>
                <c:ptCount val="5"/>
                <c:pt idx="0">
                  <c:v>21.770759999999999</c:v>
                </c:pt>
                <c:pt idx="1">
                  <c:v>17.5</c:v>
                </c:pt>
                <c:pt idx="2">
                  <c:v>17.5</c:v>
                </c:pt>
                <c:pt idx="3">
                  <c:v>17.5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78A-B35F-291736605E87}"/>
            </c:ext>
          </c:extLst>
        </c:ser>
        <c:ser>
          <c:idx val="1"/>
          <c:order val="1"/>
          <c:tx>
            <c:strRef>
              <c:f>Bioenergiforbrug!$O$3:$O$4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Bioenergiforbrug!$O$5:$O$12</c:f>
              <c:numCache>
                <c:formatCode>0</c:formatCode>
                <c:ptCount val="5"/>
                <c:pt idx="0">
                  <c:v>141.10585999226754</c:v>
                </c:pt>
                <c:pt idx="1">
                  <c:v>79.367250707477027</c:v>
                </c:pt>
                <c:pt idx="2">
                  <c:v>175.8566116102707</c:v>
                </c:pt>
                <c:pt idx="3">
                  <c:v>71.260775460968887</c:v>
                </c:pt>
                <c:pt idx="4">
                  <c:v>41.893065567794615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78A-B35F-291736605E87}"/>
            </c:ext>
          </c:extLst>
        </c:ser>
        <c:ser>
          <c:idx val="2"/>
          <c:order val="2"/>
          <c:tx>
            <c:strRef>
              <c:f>Bioenergiforbrug!$P$3:$P$4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Bioenergiforbrug!$M$5:$M$12</c:f>
              <c:multiLvlStrCache>
                <c:ptCount val="5"/>
                <c:lvl>
                  <c:pt idx="0">
                    <c:v>Historisk</c:v>
                  </c:pt>
                  <c:pt idx="1">
                    <c:v>El</c:v>
                  </c:pt>
                  <c:pt idx="2">
                    <c:v>Bio</c:v>
                  </c:pt>
                  <c:pt idx="3">
                    <c:v>Optag</c:v>
                  </c:pt>
                  <c:pt idx="4">
                    <c:v>Adfærd</c:v>
                  </c:pt>
                </c:lvl>
                <c:lvl>
                  <c:pt idx="0">
                    <c:v>2019</c:v>
                  </c:pt>
                  <c:pt idx="1">
                    <c:v>2050</c:v>
                  </c:pt>
                </c:lvl>
              </c:multiLvlStrCache>
            </c:multiLvlStrRef>
          </c:cat>
          <c:val>
            <c:numRef>
              <c:f>Bioenergiforbrug!$P$5:$P$12</c:f>
              <c:numCache>
                <c:formatCode>0</c:formatCode>
                <c:ptCount val="5"/>
                <c:pt idx="0">
                  <c:v>16.604849999999999</c:v>
                </c:pt>
                <c:pt idx="1">
                  <c:v>34.9123294122735</c:v>
                </c:pt>
                <c:pt idx="2">
                  <c:v>52.1</c:v>
                </c:pt>
                <c:pt idx="3">
                  <c:v>45.876898717183302</c:v>
                </c:pt>
                <c:pt idx="4">
                  <c:v>41.968443033616303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78A-B35F-291736605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0065032"/>
        <c:axId val="650058144"/>
      </c:barChart>
      <c:catAx>
        <c:axId val="65006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0058144"/>
        <c:crosses val="autoZero"/>
        <c:auto val="1"/>
        <c:lblAlgn val="ctr"/>
        <c:lblOffset val="100"/>
        <c:noMultiLvlLbl val="0"/>
      </c:catAx>
      <c:valAx>
        <c:axId val="6500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2753730116048054E-2"/>
              <c:y val="0.40236937589655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006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9174166900006"/>
          <c:y val="0.2697704530707612"/>
          <c:w val="0.15266898740670207"/>
          <c:h val="0.23006078381736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Biomasseforbrug, 2050</a:t>
            </a:r>
          </a:p>
        </c:rich>
      </c:tx>
      <c:layout>
        <c:manualLayout>
          <c:xMode val="edge"/>
          <c:yMode val="edge"/>
          <c:x val="0.2802073825866977"/>
          <c:y val="3.6875213967819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1049690968271632"/>
          <c:y val="0.11142217277188175"/>
          <c:w val="0.56435853515209866"/>
          <c:h val="0.8159269085929475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Bioenergiforbrug!$B$144</c:f>
              <c:strCache>
                <c:ptCount val="1"/>
                <c:pt idx="0">
                  <c:v>Husholdninger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Bioenergiforbrug!$C$133:$F$133</c:f>
              <c:strCache>
                <c:ptCount val="4"/>
                <c:pt idx="0">
                  <c:v>El</c:v>
                </c:pt>
                <c:pt idx="1">
                  <c:v>Bio</c:v>
                </c:pt>
                <c:pt idx="2">
                  <c:v>Optag</c:v>
                </c:pt>
                <c:pt idx="3">
                  <c:v>Adfærd</c:v>
                </c:pt>
              </c:strCache>
            </c:strRef>
          </c:cat>
          <c:val>
            <c:numRef>
              <c:f>Bioenergiforbrug!$C$144:$F$144</c:f>
              <c:numCache>
                <c:formatCode>0.0</c:formatCode>
                <c:ptCount val="4"/>
                <c:pt idx="0">
                  <c:v>9.0670607201662712</c:v>
                </c:pt>
                <c:pt idx="1">
                  <c:v>10.644792715765263</c:v>
                </c:pt>
                <c:pt idx="2">
                  <c:v>9.9922366010039028</c:v>
                </c:pt>
                <c:pt idx="3">
                  <c:v>9.8976950821239704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A-4D8A-8A24-F6A688FE76CF}"/>
            </c:ext>
          </c:extLst>
        </c:ser>
        <c:ser>
          <c:idx val="3"/>
          <c:order val="1"/>
          <c:tx>
            <c:strRef>
              <c:f>Bioenergiforbrug!$B$145</c:f>
              <c:strCache>
                <c:ptCount val="1"/>
                <c:pt idx="0">
                  <c:v>El, fjernvarme og erhverv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Bioenergiforbrug!$C$145:$F$145</c:f>
              <c:numCache>
                <c:formatCode>0.0</c:formatCode>
                <c:ptCount val="4"/>
                <c:pt idx="0">
                  <c:v>27.786539873687275</c:v>
                </c:pt>
                <c:pt idx="1">
                  <c:v>38.456363905939227</c:v>
                </c:pt>
                <c:pt idx="2">
                  <c:v>27.814087648955216</c:v>
                </c:pt>
                <c:pt idx="3">
                  <c:v>10.793187689841179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A-4D8A-8A24-F6A688FE76CF}"/>
            </c:ext>
          </c:extLst>
        </c:ser>
        <c:ser>
          <c:idx val="5"/>
          <c:order val="2"/>
          <c:tx>
            <c:strRef>
              <c:f>Bioenergiforbrug!$B$146</c:f>
              <c:strCache>
                <c:ptCount val="1"/>
                <c:pt idx="0">
                  <c:v>Pyrolyse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Bioenergiforbrug!$C$146:$F$146</c:f>
              <c:numCache>
                <c:formatCode>0.0</c:formatCode>
                <c:ptCount val="4"/>
                <c:pt idx="0">
                  <c:v>39</c:v>
                </c:pt>
                <c:pt idx="1">
                  <c:v>52</c:v>
                </c:pt>
                <c:pt idx="2">
                  <c:v>26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A-4D8A-8A24-F6A688FE76CF}"/>
            </c:ext>
          </c:extLst>
        </c:ser>
        <c:ser>
          <c:idx val="4"/>
          <c:order val="3"/>
          <c:tx>
            <c:strRef>
              <c:f>Bioenergiforbrug!$B$147</c:f>
              <c:strCache>
                <c:ptCount val="1"/>
                <c:pt idx="0">
                  <c:v>Produktion af brændstoffer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Bioenergiforbrug!$C$147:$F$147</c:f>
              <c:numCache>
                <c:formatCode>0.0</c:formatCode>
                <c:ptCount val="4"/>
                <c:pt idx="0">
                  <c:v>3.5136501136234983</c:v>
                </c:pt>
                <c:pt idx="1">
                  <c:v>74.755454988566242</c:v>
                </c:pt>
                <c:pt idx="2">
                  <c:v>7.4544512110097614</c:v>
                </c:pt>
                <c:pt idx="3">
                  <c:v>8.202182795829458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A-4D8A-8A24-F6A688FE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9270336"/>
        <c:axId val="619269024"/>
      </c:barChart>
      <c:catAx>
        <c:axId val="6192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9269024"/>
        <c:crosses val="autoZero"/>
        <c:auto val="1"/>
        <c:lblAlgn val="ctr"/>
        <c:lblOffset val="100"/>
        <c:noMultiLvlLbl val="0"/>
      </c:catAx>
      <c:valAx>
        <c:axId val="6192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PJ</a:t>
                </a:r>
              </a:p>
            </c:rich>
          </c:tx>
          <c:layout>
            <c:manualLayout>
              <c:xMode val="edge"/>
              <c:yMode val="edge"/>
              <c:x val="1.2925069704054713E-2"/>
              <c:y val="0.44141561109209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92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96449573440357"/>
          <c:y val="0.25601135455894103"/>
          <c:w val="0.27221531780464525"/>
          <c:h val="0.26207120849024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aseline="0">
          <a:solidFill>
            <a:schemeClr val="tx1">
              <a:lumMod val="95000"/>
              <a:lumOff val="5000"/>
            </a:schemeClr>
          </a:solidFill>
        </a:defRPr>
      </a:pPr>
      <a:endParaRPr lang="da-DK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CO2fig_Vandfaldsdiagram!$BD$6:$BD$19</cx:f>
        <cx:lvl ptCount="14" formatCode="0,0">
          <cx:pt idx="0">11.800000000000001</cx:pt>
          <cx:pt idx="1">-0.11546493972417517</cx:pt>
          <cx:pt idx="2">-0.24669042686642317</cx:pt>
          <cx:pt idx="3">-0.25789068486795319</cx:pt>
          <cx:pt idx="4">-1.2947145034526106</cx:pt>
          <cx:pt idx="5">-3.4322945129466547</cx:pt>
          <cx:pt idx="6">-1.1000000000000014</cx:pt>
          <cx:pt idx="7">-2.6985058196774281</cx:pt>
          <cx:pt idx="8">-0.9060621178627204</cx:pt>
          <cx:pt idx="9">-0.16651045268362141</cx:pt>
          <cx:pt idx="10">-0.038853141562225413</cx:pt>
          <cx:pt idx="11">-0.5</cx:pt>
          <cx:pt idx="12">-1.0176238466759662</cx:pt>
          <cx:pt idx="13">-0.046911715734377024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El-scenariet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CO2fig_Vandfaldsdiagram!$BD$5</cx:f>
              <cx:v>El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1">
                  <a:lumMod val="85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CO</a:t>
                </a:r>
                <a:r>
                  <a:rPr lang="da-DK" baseline="-25000"/>
                  <a:t>2</a:t>
                </a:r>
                <a:r>
                  <a:rPr lang="da-DK"/>
                  <a:t>e</a:t>
                </a:r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CO2fig_Vandfaldsdiagram!$BE$6:$BE$19</cx:f>
        <cx:lvl ptCount="14" formatCode="0,0">
          <cx:pt idx="0">11.800000000000001</cx:pt>
          <cx:pt idx="1">-0.11510339188250086</cx:pt>
          <cx:pt idx="2">-0.13151209034576561</cx:pt>
          <cx:pt idx="3">-0.19567714026143562</cx:pt>
          <cx:pt idx="4">-1.3748537715705571</cx:pt>
          <cx:pt idx="5">-2.3847572852478027</cx:pt>
          <cx:pt idx="6">-0.90000000000000147</cx:pt>
          <cx:pt idx="7">-2.6985058196774281</cx:pt>
          <cx:pt idx="8">-0.9060621178627204</cx:pt>
          <cx:pt idx="9">-0.1522462728413928</cx:pt>
          <cx:pt idx="10">-0.028853141562225404</cx:pt>
          <cx:pt idx="11">-2</cx:pt>
          <cx:pt idx="12">-0.93395113080232595</cx:pt>
          <cx:pt idx="13">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Bio-scenariet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CO2fig_Vandfaldsdiagram!$BE$5</cx:f>
              <cx:v>Bio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CO2fig_Vandfaldsdiagram!$BF$6:$BF$19</cx:f>
        <cx:lvl ptCount="14" formatCode="0,0">
          <cx:pt idx="0">11.800000000000001</cx:pt>
          <cx:pt idx="1">-0.11304067627525793</cx:pt>
          <cx:pt idx="2">-0.29568948151116925</cx:pt>
          <cx:pt idx="3">-0.19569661459050725</cx:pt>
          <cx:pt idx="4">-1.1968735367472352</cx:pt>
          <cx:pt idx="5">-2.4516325209535292</cx:pt>
          <cx:pt idx="6">-0.90000000000000147</cx:pt>
          <cx:pt idx="7">-2.1985058196774272</cx:pt>
          <cx:pt idx="8">-0.9060621178627204</cx:pt>
          <cx:pt idx="9">-0.14920975319936558</cx:pt>
          <cx:pt idx="10">-0.038853141562225413</cx:pt>
          <cx:pt idx="11">0</cx:pt>
          <cx:pt idx="12">-3.0710423761384811</cx:pt>
          <cx:pt idx="13">-0.304916123536219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Optags-scenariet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CO2fig_Vandfaldsdiagram!$BF$5</cx:f>
              <cx:v>Optag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5">
            <cx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CO2fig_Vandfaldsdiagram!$BC$6:$BC$19</cx:f>
        <cx:lvl ptCount="14">
          <cx:pt idx="0">Manko i 2030</cx:pt>
          <cx:pt idx="1">El og fjernvarme</cx:pt>
          <cx:pt idx="2">Affald + F-gasser</cx:pt>
          <cx:pt idx="3">Husholdninger</cx:pt>
          <cx:pt idx="4">Erhverv</cx:pt>
          <cx:pt idx="5">Transport</cx:pt>
          <cx:pt idx="6">Produktion af brændstoffer</cx:pt>
          <cx:pt idx="7">Landbrug</cx:pt>
          <cx:pt idx="8">Jorder</cx:pt>
          <cx:pt idx="9">Energi i landbrug mv.</cx:pt>
          <cx:pt idx="10">Skove</cx:pt>
          <cx:pt idx="11">Pyrolyse</cx:pt>
          <cx:pt idx="12">BECCS</cx:pt>
          <cx:pt idx="13">DACS</cx:pt>
        </cx:lvl>
      </cx:strDim>
      <cx:numDim type="val">
        <cx:f>CO2fig_Vandfaldsdiagram!$BG$6:$BG$19</cx:f>
        <cx:lvl ptCount="14" formatCode="0,0">
          <cx:pt idx="0">11.800000000000001</cx:pt>
          <cx:pt idx="1">-0.112857687684285</cx:pt>
          <cx:pt idx="2">-0.29746939454693444</cx:pt>
          <cx:pt idx="3">-0.2575825831599316</cx:pt>
          <cx:pt idx="4">-1.1855640439410493</cx:pt>
          <cx:pt idx="5">-2.90925536018797</cx:pt>
          <cx:pt idx="6">-0.90000000000000147</cx:pt>
          <cx:pt idx="7">-4.3985058196774283</cx:pt>
          <cx:pt idx="8">-0.9060621178627204</cx:pt>
          <cx:pt idx="9">-0.13341155062434384</cx:pt>
          <cx:pt idx="10">-0.1488531415622254</cx:pt>
          <cx:pt idx="11">-0.5</cx:pt>
          <cx:pt idx="12">-0.10314843705957</cx:pt>
          <cx:pt idx="13">0.031187974252304108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Adfærds-scenariet</a:t>
            </a:r>
          </a:p>
        </cx:rich>
      </cx:tx>
    </cx:title>
    <cx:plotArea>
      <cx:plotAreaRegion>
        <cx:series layoutId="waterfall" uniqueId="{B7996E83-7686-4D6F-A0E0-9D43DC9BD35D}">
          <cx:tx>
            <cx:txData>
              <cx:f>CO2fig_Vandfaldsdiagram!$BG$5</cx:f>
              <cx:v>Adfærd</cx:v>
            </cx:txData>
          </cx:tx>
          <cx:dataPt idx="0">
            <cx:spPr>
              <a:solidFill>
                <a:schemeClr val="bg1">
                  <a:lumMod val="50000"/>
                </a:schemeClr>
              </a:solidFill>
              <a:ln>
                <a:noFill/>
              </a:ln>
            </cx:spPr>
          </cx:dataPt>
          <cx:dataPt idx="1">
            <cx:spPr>
              <a:solidFill>
                <a:srgbClr val="FFCCCC"/>
              </a:solidFill>
              <a:ln>
                <a:noFill/>
              </a:ln>
            </cx:spPr>
          </cx:dataPt>
          <cx:dataPt idx="2">
            <cx:spPr>
              <a:solidFill>
                <a:srgbClr val="FF7C80"/>
              </a:solidFill>
              <a:ln>
                <a:noFill/>
              </a:ln>
            </cx:spPr>
          </cx:dataPt>
          <cx:dataPt idx="3">
            <cx:spPr>
              <a:solidFill>
                <a:srgbClr val="C00000"/>
              </a:solidFill>
              <a:ln>
                <a:noFill/>
              </a:ln>
            </cx:spPr>
          </cx:dataPt>
          <cx:dataPt idx="4">
            <cx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5">
            <cx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6">
            <cx:spPr>
              <a:solidFill>
                <a:schemeClr val="accent1">
                  <a:lumMod val="75000"/>
                </a:schemeClr>
              </a:solidFill>
              <a:ln>
                <a:noFill/>
              </a:ln>
            </cx:spPr>
          </cx:dataPt>
          <cx:dataPt idx="7">
            <cx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8">
            <cx:spPr>
              <a:solidFill>
                <a:schemeClr val="accent6"/>
              </a:solidFill>
              <a:ln>
                <a:noFill/>
              </a:ln>
            </cx:spPr>
          </cx:dataPt>
          <cx:dataPt idx="9">
            <cx:spPr>
              <a:solidFill>
                <a:schemeClr val="accent6">
                  <a:lumMod val="50000"/>
                </a:schemeClr>
              </a:solidFill>
              <a:ln>
                <a:noFill/>
              </a:ln>
            </cx:spPr>
          </cx:dataPt>
          <cx:dataPt idx="10">
            <cx:spPr>
              <a:solidFill>
                <a:srgbClr val="009999"/>
              </a:solidFill>
              <a:ln>
                <a:noFill/>
              </a:ln>
            </cx:spPr>
          </cx:dataPt>
          <cx:dataPt idx="11">
            <cx:spPr>
              <a:solidFill>
                <a:schemeClr val="tx2">
                  <a:lumMod val="75000"/>
                </a:schemeClr>
              </a:solidFill>
              <a:ln>
                <a:noFill/>
              </a:ln>
            </cx:spPr>
          </cx:dataPt>
          <cx:dataPt idx="12">
            <cx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13">
            <cx:spPr>
              <a:solidFill>
                <a:schemeClr val="bg2">
                  <a:lumMod val="90000"/>
                </a:schemeClr>
              </a:solidFill>
              <a:ln>
                <a:noFill/>
              </a:ln>
            </cx:spPr>
          </cx:dataPt>
          <cx:dataPt idx="14">
            <cx:spPr>
              <a:solidFill>
                <a:schemeClr val="bg1">
                  <a:lumMod val="85000"/>
                </a:schemeClr>
              </a:solidFill>
              <a:ln>
                <a:noFill/>
              </a:ln>
            </cx:spPr>
          </cx:dataPt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sz="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sz="800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  <cx:axis id="1">
        <cx:valScaling max="12" min="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da-DK"/>
                  <a:t>Mio. ton </a:t>
                </a:r>
                <a:r>
                  <a:rPr lang="da-DK">
                    <a:effectLst/>
                  </a:rPr>
                  <a:t>CO</a:t>
                </a:r>
                <a:r>
                  <a:rPr lang="da-DK" baseline="-25000">
                    <a:effectLst/>
                  </a:rPr>
                  <a:t>2</a:t>
                </a:r>
                <a:r>
                  <a:rPr lang="da-DK">
                    <a:effectLst/>
                  </a:rPr>
                  <a:t>e</a:t>
                </a:r>
                <a:endParaRPr lang="da-DK"/>
              </a:p>
            </cx:rich>
          </cx:tx>
        </cx:title>
        <cx:majorGridlines/>
        <cx:tickLabels/>
        <cx:numFmt formatCode="#.##0" sourceLinked="0"/>
        <cx:txPr>
          <a:bodyPr spcFirstLastPara="1" vertOverflow="ellipsis" wrap="square" lIns="0" tIns="0" rIns="0" bIns="0" anchor="ctr" anchorCtr="1"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da-DK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0.2962</cdr:x>
      <cdr:y>0.09804</cdr:y>
    </cdr:from>
    <cdr:to>
      <cdr:x>0.2962</cdr:x>
      <cdr:y>0.7451</cdr:y>
    </cdr:to>
    <cdr:cxnSp macro="">
      <cdr:nvCxnSpPr>
        <cdr:cNvPr id="4" name="Lige forbindelse 3"/>
        <cdr:cNvCxnSpPr/>
      </cdr:nvCxnSpPr>
      <cdr:spPr>
        <a:xfrm xmlns:a="http://schemas.openxmlformats.org/drawingml/2006/main">
          <a:off x="1727425" y="360040"/>
          <a:ext cx="0" cy="237626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34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69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039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7387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673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6080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5426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4773" algn="l" defTabSz="81869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63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6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3431-B777-4930-99BE-D92DA47C463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96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1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65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07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06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39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46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3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8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 til præsentation</a:t>
            </a:r>
          </a:p>
        </p:txBody>
      </p:sp>
      <p:sp>
        <p:nvSpPr>
          <p:cNvPr id="9" name="Ellipse 8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195486"/>
            <a:ext cx="9144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ladsholder til tekst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9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5148065" y="0"/>
            <a:ext cx="3995935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07654"/>
            <a:ext cx="4500810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5508104" y="627063"/>
            <a:ext cx="3312369" cy="37449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Indsæt billede, tabel, graf mv.</a:t>
            </a:r>
          </a:p>
        </p:txBody>
      </p:sp>
      <p:cxnSp>
        <p:nvCxnSpPr>
          <p:cNvPr id="31" name="Lige forbindelse 3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74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790BAB8-C306-B54E-B6B2-85D37C96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" y="0"/>
            <a:ext cx="9143999" cy="514350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0BE81A8-E7BD-B04B-AB89-47CA62EE1F32}"/>
              </a:ext>
            </a:extLst>
          </p:cNvPr>
          <p:cNvSpPr/>
          <p:nvPr userDrawn="1"/>
        </p:nvSpPr>
        <p:spPr>
          <a:xfrm>
            <a:off x="0" y="987574"/>
            <a:ext cx="9157705" cy="3478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da-DK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17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Pladsholder til diagram 33"/>
          <p:cNvSpPr>
            <a:spLocks noGrp="1"/>
          </p:cNvSpPr>
          <p:nvPr>
            <p:ph type="chart" sz="quarter" idx="17"/>
          </p:nvPr>
        </p:nvSpPr>
        <p:spPr>
          <a:xfrm>
            <a:off x="5292154" y="1131834"/>
            <a:ext cx="3312294" cy="3190032"/>
          </a:xfrm>
        </p:spPr>
        <p:txBody>
          <a:bodyPr/>
          <a:lstStyle/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20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707897"/>
            <a:ext cx="453650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131834"/>
            <a:ext cx="453650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1801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7130318" y="1496723"/>
            <a:ext cx="1584176" cy="1584176"/>
            <a:chOff x="7397296" y="1496723"/>
            <a:chExt cx="1584176" cy="1584176"/>
          </a:xfrm>
        </p:grpSpPr>
        <p:sp>
          <p:nvSpPr>
            <p:cNvPr id="12" name="Ellipse 11"/>
            <p:cNvSpPr/>
            <p:nvPr/>
          </p:nvSpPr>
          <p:spPr>
            <a:xfrm>
              <a:off x="7397296" y="1496723"/>
              <a:ext cx="1584176" cy="1584176"/>
            </a:xfrm>
            <a:prstGeom prst="ellipse">
              <a:avLst/>
            </a:prstGeom>
            <a:solidFill>
              <a:srgbClr val="FF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2" descr="C:\Users\b047810\Desktop\Aktiv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0741" y="1868044"/>
              <a:ext cx="837285" cy="841535"/>
            </a:xfrm>
            <a:prstGeom prst="rect">
              <a:avLst/>
            </a:prstGeom>
            <a:solidFill>
              <a:srgbClr val="FF5252"/>
            </a:solidFill>
          </p:spPr>
        </p:pic>
      </p:grpSp>
      <p:grpSp>
        <p:nvGrpSpPr>
          <p:cNvPr id="14" name="Gruppe 13"/>
          <p:cNvGrpSpPr/>
          <p:nvPr userDrawn="1"/>
        </p:nvGrpSpPr>
        <p:grpSpPr>
          <a:xfrm>
            <a:off x="2661754" y="1496723"/>
            <a:ext cx="1584176" cy="1584176"/>
            <a:chOff x="2627784" y="1275606"/>
            <a:chExt cx="1728192" cy="1728192"/>
          </a:xfrm>
          <a:solidFill>
            <a:srgbClr val="FF5252"/>
          </a:solidFill>
        </p:grpSpPr>
        <p:sp>
          <p:nvSpPr>
            <p:cNvPr id="16" name="Ellipse 15"/>
            <p:cNvSpPr/>
            <p:nvPr/>
          </p:nvSpPr>
          <p:spPr>
            <a:xfrm>
              <a:off x="2627784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C:\Users\b047810\Desktop\Aktiv 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32861" y="1703866"/>
              <a:ext cx="918038" cy="913401"/>
            </a:xfrm>
            <a:prstGeom prst="rect">
              <a:avLst/>
            </a:prstGeom>
            <a:grpFill/>
          </p:spPr>
        </p:pic>
      </p:grpSp>
      <p:grpSp>
        <p:nvGrpSpPr>
          <p:cNvPr id="18" name="Gruppe 17"/>
          <p:cNvGrpSpPr/>
          <p:nvPr userDrawn="1"/>
        </p:nvGrpSpPr>
        <p:grpSpPr>
          <a:xfrm>
            <a:off x="433574" y="1496722"/>
            <a:ext cx="1584176" cy="1584176"/>
            <a:chOff x="291148" y="1296471"/>
            <a:chExt cx="1728192" cy="1728192"/>
          </a:xfrm>
          <a:solidFill>
            <a:srgbClr val="FF5252"/>
          </a:solidFill>
        </p:grpSpPr>
        <p:sp>
          <p:nvSpPr>
            <p:cNvPr id="19" name="Ellipse 18"/>
            <p:cNvSpPr/>
            <p:nvPr/>
          </p:nvSpPr>
          <p:spPr>
            <a:xfrm>
              <a:off x="291148" y="1296471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4" descr="C:\Users\b047810\Desktop\Aktiv 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225" y="1703866"/>
              <a:ext cx="918038" cy="913401"/>
            </a:xfrm>
            <a:prstGeom prst="rect">
              <a:avLst/>
            </a:prstGeom>
            <a:grpFill/>
          </p:spPr>
        </p:pic>
      </p:grpSp>
      <p:grpSp>
        <p:nvGrpSpPr>
          <p:cNvPr id="21" name="Gruppe 20"/>
          <p:cNvGrpSpPr/>
          <p:nvPr userDrawn="1"/>
        </p:nvGrpSpPr>
        <p:grpSpPr>
          <a:xfrm>
            <a:off x="4898070" y="1496723"/>
            <a:ext cx="1584176" cy="1584176"/>
            <a:chOff x="4716016" y="1275606"/>
            <a:chExt cx="1728192" cy="1728192"/>
          </a:xfrm>
          <a:solidFill>
            <a:srgbClr val="FF5252"/>
          </a:solidFill>
        </p:grpSpPr>
        <p:sp>
          <p:nvSpPr>
            <p:cNvPr id="22" name="Ellipse 21"/>
            <p:cNvSpPr/>
            <p:nvPr/>
          </p:nvSpPr>
          <p:spPr>
            <a:xfrm>
              <a:off x="4716016" y="1275606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5" descr="C:\Users\b047810\Desktop\Aktiv 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1093" y="1683002"/>
              <a:ext cx="918038" cy="913401"/>
            </a:xfrm>
            <a:prstGeom prst="rect">
              <a:avLst/>
            </a:prstGeom>
            <a:grpFill/>
          </p:spPr>
        </p:pic>
      </p:grpSp>
      <p:sp>
        <p:nvSpPr>
          <p:cNvPr id="32" name="Rektangel 3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Pladsholder til tekst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Underoverskrift</a:t>
            </a:r>
          </a:p>
          <a:p>
            <a:pPr lvl="0"/>
            <a:endParaRPr lang="da-DK" dirty="0"/>
          </a:p>
        </p:txBody>
      </p:sp>
      <p:sp>
        <p:nvSpPr>
          <p:cNvPr id="34" name="Pladsholder til tekst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tekst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558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5" name="Pladsholder til tekst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483768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6" name="Pladsholder til tekst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0084" y="979658"/>
            <a:ext cx="1940148" cy="43786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7" name="Pladsholder til tekst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2332" y="979658"/>
            <a:ext cx="1940148" cy="437860"/>
          </a:xfrm>
        </p:spPr>
        <p:txBody>
          <a:bodyPr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  <a:p>
            <a:pPr lvl="0"/>
            <a:endParaRPr lang="da-DK" dirty="0"/>
          </a:p>
        </p:txBody>
      </p:sp>
      <p:sp>
        <p:nvSpPr>
          <p:cNvPr id="38" name="Pladsholder til tekst 5"/>
          <p:cNvSpPr>
            <a:spLocks noGrp="1"/>
          </p:cNvSpPr>
          <p:nvPr userDrawn="1">
            <p:ph type="body" sz="quarter" idx="19"/>
          </p:nvPr>
        </p:nvSpPr>
        <p:spPr>
          <a:xfrm>
            <a:off x="25558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39" name="Pladsholder til tekst 5"/>
          <p:cNvSpPr>
            <a:spLocks noGrp="1"/>
          </p:cNvSpPr>
          <p:nvPr userDrawn="1">
            <p:ph type="body" sz="quarter" idx="20"/>
          </p:nvPr>
        </p:nvSpPr>
        <p:spPr>
          <a:xfrm>
            <a:off x="6952332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0" name="Pladsholder til tekst 5"/>
          <p:cNvSpPr>
            <a:spLocks noGrp="1"/>
          </p:cNvSpPr>
          <p:nvPr userDrawn="1">
            <p:ph type="body" sz="quarter" idx="21"/>
          </p:nvPr>
        </p:nvSpPr>
        <p:spPr>
          <a:xfrm>
            <a:off x="4720084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1" name="Pladsholder til tekst 5"/>
          <p:cNvSpPr>
            <a:spLocks noGrp="1"/>
          </p:cNvSpPr>
          <p:nvPr userDrawn="1">
            <p:ph type="body" sz="quarter" idx="22"/>
          </p:nvPr>
        </p:nvSpPr>
        <p:spPr>
          <a:xfrm>
            <a:off x="2483768" y="3219822"/>
            <a:ext cx="1940148" cy="1296144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43" name="Pladsholder til billede 42"/>
          <p:cNvSpPr>
            <a:spLocks noGrp="1"/>
          </p:cNvSpPr>
          <p:nvPr>
            <p:ph type="pic" sz="quarter" idx="23" hasCustomPrompt="1"/>
          </p:nvPr>
        </p:nvSpPr>
        <p:spPr>
          <a:xfrm>
            <a:off x="433573" y="1496723"/>
            <a:ext cx="1584139" cy="15846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45" name="Pladsholder til billede 42"/>
          <p:cNvSpPr>
            <a:spLocks noGrp="1"/>
          </p:cNvSpPr>
          <p:nvPr>
            <p:ph type="pic" sz="quarter" idx="25" hasCustomPrompt="1"/>
          </p:nvPr>
        </p:nvSpPr>
        <p:spPr>
          <a:xfrm>
            <a:off x="7107907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sp>
        <p:nvSpPr>
          <p:cNvPr id="46" name="Pladsholder til billede 42"/>
          <p:cNvSpPr>
            <a:spLocks noGrp="1"/>
          </p:cNvSpPr>
          <p:nvPr>
            <p:ph type="pic" sz="quarter" idx="26" hasCustomPrompt="1"/>
          </p:nvPr>
        </p:nvSpPr>
        <p:spPr>
          <a:xfrm>
            <a:off x="4898070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sp>
        <p:nvSpPr>
          <p:cNvPr id="47" name="Pladsholder til billede 42"/>
          <p:cNvSpPr>
            <a:spLocks noGrp="1"/>
          </p:cNvSpPr>
          <p:nvPr>
            <p:ph type="pic" sz="quarter" idx="27" hasCustomPrompt="1"/>
          </p:nvPr>
        </p:nvSpPr>
        <p:spPr>
          <a:xfrm>
            <a:off x="2661791" y="1496723"/>
            <a:ext cx="1584139" cy="1584615"/>
          </a:xfrm>
        </p:spPr>
        <p:txBody>
          <a:bodyPr anchor="ctr"/>
          <a:lstStyle>
            <a:lvl1pPr marL="0" marR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Billede</a:t>
            </a:r>
          </a:p>
        </p:txBody>
      </p:sp>
      <p:cxnSp>
        <p:nvCxnSpPr>
          <p:cNvPr id="50" name="Lige forbindelse 4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illede 4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4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4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9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 userDrawn="1"/>
        </p:nvCxnSpPr>
        <p:spPr>
          <a:xfrm>
            <a:off x="251520" y="1793665"/>
            <a:ext cx="85950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974386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 userDrawn="1"/>
        </p:nvSpPr>
        <p:spPr>
          <a:xfrm>
            <a:off x="8100392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/>
          <p:cNvSpPr/>
          <p:nvPr userDrawn="1"/>
        </p:nvSpPr>
        <p:spPr>
          <a:xfrm>
            <a:off x="6318891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/>
          <p:cNvSpPr/>
          <p:nvPr userDrawn="1"/>
        </p:nvSpPr>
        <p:spPr>
          <a:xfrm>
            <a:off x="4537390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 userDrawn="1"/>
        </p:nvSpPr>
        <p:spPr>
          <a:xfrm>
            <a:off x="2755888" y="1707847"/>
            <a:ext cx="171636" cy="171636"/>
          </a:xfrm>
          <a:prstGeom prst="ellipse">
            <a:avLst/>
          </a:prstGeom>
          <a:solidFill>
            <a:srgbClr val="FF525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496906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571895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3940994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3037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080" y="981762"/>
            <a:ext cx="1378608" cy="581876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24"/>
          </p:nvPr>
        </p:nvSpPr>
        <p:spPr>
          <a:xfrm>
            <a:off x="7496906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0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571895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1" name="Pladsholder til tekst 5"/>
          <p:cNvSpPr>
            <a:spLocks noGrp="1"/>
          </p:cNvSpPr>
          <p:nvPr>
            <p:ph type="body" sz="quarter" idx="26"/>
          </p:nvPr>
        </p:nvSpPr>
        <p:spPr>
          <a:xfrm>
            <a:off x="3940994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Pladsholder til tekst 5"/>
          <p:cNvSpPr>
            <a:spLocks noGrp="1"/>
          </p:cNvSpPr>
          <p:nvPr>
            <p:ph type="body" sz="quarter" idx="27"/>
          </p:nvPr>
        </p:nvSpPr>
        <p:spPr>
          <a:xfrm>
            <a:off x="2163037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sp>
        <p:nvSpPr>
          <p:cNvPr id="23" name="Pladsholder til tekst 5"/>
          <p:cNvSpPr>
            <a:spLocks noGrp="1"/>
          </p:cNvSpPr>
          <p:nvPr>
            <p:ph type="body" sz="quarter" idx="28"/>
          </p:nvPr>
        </p:nvSpPr>
        <p:spPr>
          <a:xfrm>
            <a:off x="385080" y="1989874"/>
            <a:ext cx="1378608" cy="2526092"/>
          </a:xfrm>
        </p:spPr>
        <p:txBody>
          <a:bodyPr>
            <a:normAutofit/>
          </a:bodyPr>
          <a:lstStyle>
            <a:lvl1pPr marL="0" marR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</a:lstStyle>
          <a:p>
            <a:pPr marL="0" marR="0" lvl="0" indent="0" algn="l" defTabSz="8186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Rediger typografien i masterens</a:t>
            </a:r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led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26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34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0" y="195486"/>
            <a:ext cx="914283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3692" y="1491629"/>
            <a:ext cx="6358668" cy="223224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citat</a:t>
            </a:r>
          </a:p>
        </p:txBody>
      </p:sp>
      <p:sp>
        <p:nvSpPr>
          <p:cNvPr id="14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67544" y="819252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047810\Desktop\Billeder til PP\Samarbejds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04" y="144801"/>
            <a:ext cx="8836383" cy="48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 userDrawn="1"/>
        </p:nvSpPr>
        <p:spPr>
          <a:xfrm>
            <a:off x="1763688" y="21844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76350"/>
            <a:ext cx="5292080" cy="30241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rgbClr val="0097A7"/>
                </a:solidFill>
              </a:defRPr>
            </a:lvl1pPr>
          </a:lstStyle>
          <a:p>
            <a:pPr lvl="0"/>
            <a:r>
              <a:rPr lang="da-DK" dirty="0"/>
              <a:t>Indsæt citat</a:t>
            </a:r>
          </a:p>
        </p:txBody>
      </p:sp>
      <p:sp>
        <p:nvSpPr>
          <p:cNvPr id="11" name="Ellipse 10"/>
          <p:cNvSpPr/>
          <p:nvPr userDrawn="1"/>
        </p:nvSpPr>
        <p:spPr>
          <a:xfrm>
            <a:off x="2987824" y="2715766"/>
            <a:ext cx="1254298" cy="125429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4067944" y="1318136"/>
            <a:ext cx="519766" cy="866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13" y="123478"/>
            <a:ext cx="8892480" cy="4875220"/>
          </a:xfrm>
          <a:prstGeom prst="rect">
            <a:avLst/>
          </a:prstGeom>
        </p:spPr>
      </p:pic>
      <p:sp>
        <p:nvSpPr>
          <p:cNvPr id="8" name="Ellipse 7"/>
          <p:cNvSpPr/>
          <p:nvPr userDrawn="1"/>
        </p:nvSpPr>
        <p:spPr>
          <a:xfrm>
            <a:off x="5419920" y="1338998"/>
            <a:ext cx="3100029" cy="3100029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9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5529774" y="1689481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Tak for i dag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3203848" y="2420960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932040" y="1203598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/>
          </p:cNvSpPr>
          <p:nvPr>
            <p:ph type="pic" sz="quarter" idx="11" hasCustomPrompt="1"/>
          </p:nvPr>
        </p:nvSpPr>
        <p:spPr>
          <a:xfrm>
            <a:off x="123413" y="123824"/>
            <a:ext cx="8892479" cy="48748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baggrundsbillede, husk at placere bagest!</a:t>
            </a:r>
            <a:endParaRPr lang="en-US" dirty="0"/>
          </a:p>
        </p:txBody>
      </p:sp>
      <p:sp>
        <p:nvSpPr>
          <p:cNvPr id="14" name="Ellipse 13"/>
          <p:cNvSpPr/>
          <p:nvPr userDrawn="1"/>
        </p:nvSpPr>
        <p:spPr>
          <a:xfrm>
            <a:off x="1187624" y="2081802"/>
            <a:ext cx="936104" cy="936104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3037731" y="1021734"/>
            <a:ext cx="3100029" cy="3100029"/>
          </a:xfrm>
          <a:prstGeom prst="ellipse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3147585" y="1372217"/>
            <a:ext cx="2880320" cy="2399063"/>
          </a:xfr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 til præsentation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2549851" y="886334"/>
            <a:ext cx="1195468" cy="1195468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7524328" y="339502"/>
            <a:ext cx="1291453" cy="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4"/>
          <a:stretch/>
        </p:blipFill>
        <p:spPr>
          <a:xfrm>
            <a:off x="5868144" y="0"/>
            <a:ext cx="3310238" cy="5143500"/>
          </a:xfrm>
          <a:prstGeom prst="rect">
            <a:avLst/>
          </a:prstGeom>
        </p:spPr>
      </p:pic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/>
          <p:cNvSpPr/>
          <p:nvPr userDrawn="1"/>
        </p:nvSpPr>
        <p:spPr>
          <a:xfrm>
            <a:off x="7740352" y="3882854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78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7" y="1707654"/>
            <a:ext cx="6360189" cy="2736303"/>
          </a:xfrm>
        </p:spPr>
        <p:txBody>
          <a:bodyPr>
            <a:noAutofit/>
          </a:bodyPr>
          <a:lstStyle>
            <a:lvl1pPr marL="457200" indent="-457200">
              <a:buClr>
                <a:srgbClr val="FF0000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8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20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836521"/>
            <a:ext cx="2607198" cy="4317247"/>
          </a:xfrm>
          <a:prstGeom prst="rect">
            <a:avLst/>
          </a:prstGeom>
        </p:spPr>
      </p:pic>
      <p:sp>
        <p:nvSpPr>
          <p:cNvPr id="16" name="Ellipse 15"/>
          <p:cNvSpPr/>
          <p:nvPr userDrawn="1"/>
        </p:nvSpPr>
        <p:spPr>
          <a:xfrm>
            <a:off x="7423796" y="2571750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5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195486"/>
            <a:ext cx="918051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Pladsholder til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484188"/>
            <a:ext cx="8366329" cy="287362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5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95263"/>
            <a:ext cx="8366125" cy="288925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7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8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15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8"/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/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467544" y="4610364"/>
            <a:ext cx="1008113" cy="387206"/>
          </a:xfrm>
          <a:prstGeom prst="rect">
            <a:avLst/>
          </a:prstGeom>
        </p:spPr>
      </p:pic>
      <p:sp>
        <p:nvSpPr>
          <p:cNvPr id="14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5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67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1162" y="-9922"/>
            <a:ext cx="9142838" cy="5153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69" tIns="40934" rIns="81869" bIns="40934"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7544" y="4573447"/>
            <a:ext cx="820891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237" y="1707654"/>
            <a:ext cx="7309123" cy="2736303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ED22160D-BA96-8D44-A99D-0EBA75B3B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6" y="759038"/>
            <a:ext cx="7309123" cy="840606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467544" y="4607744"/>
            <a:ext cx="1008113" cy="386055"/>
          </a:xfrm>
          <a:prstGeom prst="rect">
            <a:avLst/>
          </a:prstGeom>
        </p:spPr>
      </p:pic>
      <p:sp>
        <p:nvSpPr>
          <p:cNvPr id="13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>
                <a:solidFill>
                  <a:schemeClr val="bg1"/>
                </a:solidFill>
              </a:rPr>
              <a:pPr/>
              <a:t>13. december 2021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8E044AEF-F590-47CE-BE8F-5C241A59BA2A}" type="slidenum">
              <a:rPr lang="da-DK" smtClean="0">
                <a:solidFill>
                  <a:schemeClr val="bg1"/>
                </a:solidFill>
              </a:rPr>
              <a:pPr/>
              <a:t>‹nr.›</a:t>
            </a:fld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 hasCustomPrompt="1"/>
          </p:nvPr>
        </p:nvSpPr>
        <p:spPr>
          <a:xfrm>
            <a:off x="91192" y="104772"/>
            <a:ext cx="6011864" cy="49244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først baggrundsbillede og flyt bagest</a:t>
            </a:r>
            <a:endParaRPr lang="en-US" dirty="0"/>
          </a:p>
        </p:txBody>
      </p:sp>
      <p:pic>
        <p:nvPicPr>
          <p:cNvPr id="6" name="Picture 2" descr="F:\GR\Global Rådgivning - fælles\Kommunikation\Logoer\ENS\Logo filer\ENS_Logo_UK\Png\ENS_NEG_U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0187"/>
            <a:ext cx="864096" cy="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203598"/>
            <a:ext cx="4608512" cy="1080120"/>
          </a:xfrm>
        </p:spPr>
        <p:txBody>
          <a:bodyPr>
            <a:noAutofit/>
          </a:bodyPr>
          <a:lstStyle>
            <a:lvl1pPr marL="0" indent="0">
              <a:buClr>
                <a:srgbClr val="FF0000"/>
              </a:buClr>
              <a:buFontTx/>
              <a:buNone/>
              <a:defRPr sz="32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da-DK" dirty="0"/>
              <a:t>DEREFTER, INSÆT TEKST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4860032" y="4101569"/>
            <a:ext cx="561104" cy="561104"/>
          </a:xfrm>
          <a:prstGeom prst="ellipse">
            <a:avLst/>
          </a:prstGeom>
          <a:solidFill>
            <a:srgbClr val="FF525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3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00192" y="1851671"/>
            <a:ext cx="2592287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15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1" y="1275608"/>
            <a:ext cx="2592287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6774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4130837" y="384210"/>
            <a:ext cx="531356" cy="531356"/>
          </a:xfrm>
          <a:prstGeom prst="ellipse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5651501" y="104774"/>
            <a:ext cx="3384550" cy="49323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billede, placer derefter bagest </a:t>
            </a:r>
            <a:endParaRPr lang="en-US" dirty="0"/>
          </a:p>
        </p:txBody>
      </p:sp>
      <p:sp>
        <p:nvSpPr>
          <p:cNvPr id="10" name="Pladsholder til dato 3"/>
          <p:cNvSpPr txBox="1">
            <a:spLocks/>
          </p:cNvSpPr>
          <p:nvPr userDrawn="1"/>
        </p:nvSpPr>
        <p:spPr>
          <a:xfrm>
            <a:off x="7236296" y="48039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l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E51B44-4615-4B11-B397-C75578C45028}" type="datetime2">
              <a:rPr lang="da-DK" smtClean="0"/>
              <a:pPr/>
              <a:t>13. december 2021</a:t>
            </a:fld>
            <a:endParaRPr lang="da-DK" dirty="0"/>
          </a:p>
        </p:txBody>
      </p:sp>
      <p:sp>
        <p:nvSpPr>
          <p:cNvPr id="17" name="Pladsholder til diasnummer 5"/>
          <p:cNvSpPr txBox="1">
            <a:spLocks/>
          </p:cNvSpPr>
          <p:nvPr userDrawn="1"/>
        </p:nvSpPr>
        <p:spPr>
          <a:xfrm>
            <a:off x="7954845" y="48039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defPPr>
              <a:defRPr lang="da-DK"/>
            </a:defPPr>
            <a:lvl1pPr marL="0" algn="r" defTabSz="818693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21506" y="2139702"/>
            <a:ext cx="4842584" cy="1800199"/>
          </a:xfrm>
          <a:noFill/>
        </p:spPr>
        <p:txBody>
          <a:bodyPr anchor="t">
            <a:normAutofit/>
          </a:bodyPr>
          <a:lstStyle>
            <a:lvl1pPr marL="457200" indent="-457200" algn="l">
              <a:buClr>
                <a:srgbClr val="FF5252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…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1505" y="1563639"/>
            <a:ext cx="4842584" cy="360039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1402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869" tIns="40934" rIns="81869" bIns="40934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152559"/>
          </a:xfrm>
          <a:prstGeom prst="rect">
            <a:avLst/>
          </a:prstGeom>
        </p:spPr>
        <p:txBody>
          <a:bodyPr vert="horz" lIns="81869" tIns="40934" rIns="81869" bIns="40934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27247" y="4651567"/>
            <a:ext cx="1231973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13. december 2021</a:t>
            </a:fld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4453" y="4651567"/>
            <a:ext cx="807789" cy="273844"/>
          </a:xfrm>
          <a:prstGeom prst="rect">
            <a:avLst/>
          </a:prstGeom>
        </p:spPr>
        <p:txBody>
          <a:bodyPr vert="horz" lIns="81869" tIns="40934" rIns="81869" bIns="40934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89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81869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07010" indent="-307010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65188" indent="-255842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02336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43271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84206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251407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0753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0100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446" indent="-204673" algn="l" defTabSz="8186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34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69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039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387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673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080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426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4773" algn="l" defTabSz="8186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microsoft.com/office/2014/relationships/chartEx" Target="../charts/chartEx2.xml"/><Relationship Id="rId10" Type="http://schemas.openxmlformats.org/officeDocument/2006/relationships/image" Target="../media/image200.png"/><Relationship Id="rId4" Type="http://schemas.openxmlformats.org/officeDocument/2006/relationships/image" Target="../media/image170.png"/><Relationship Id="rId9" Type="http://schemas.microsoft.com/office/2014/relationships/chartEx" Target="../charts/chartEx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83568" y="1419622"/>
            <a:ext cx="7776864" cy="840606"/>
          </a:xfrm>
        </p:spPr>
        <p:txBody>
          <a:bodyPr anchor="ctr"/>
          <a:lstStyle/>
          <a:p>
            <a:pPr algn="ctr"/>
            <a:r>
              <a:rPr lang="da-DK" sz="3000" b="1" spc="300" dirty="0" smtClean="0"/>
              <a:t>Scenarier for opfyldelse af </a:t>
            </a:r>
            <a:br>
              <a:rPr lang="da-DK" sz="3000" b="1" spc="300" dirty="0" smtClean="0"/>
            </a:br>
            <a:r>
              <a:rPr lang="da-DK" sz="3000" b="1" spc="300" dirty="0" smtClean="0"/>
              <a:t>de nationale klimamål </a:t>
            </a:r>
          </a:p>
          <a:p>
            <a:pPr algn="ctr"/>
            <a:r>
              <a:rPr lang="da-DK" sz="2000" b="1" spc="300" dirty="0" smtClean="0"/>
              <a:t>- en del af Klimaprogrammet 2021</a:t>
            </a:r>
            <a:endParaRPr lang="da-DK" sz="2000" b="1" spc="3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01999D0-A49A-964C-8850-D97A5B20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25" y="2755062"/>
            <a:ext cx="3618948" cy="112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2683A-7865-304F-9739-0F4E626F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55062"/>
            <a:ext cx="3384376" cy="11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Brintproduktion og elforbrug hertil (elektrolyse)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228184" y="149347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*Samlet produktion af brint med henblik på direkte anvendelse som brændsel samt input til synteseprocesser; herunder til fremstilling af PtX-brændstoffer og til pyrolyse.</a:t>
            </a:r>
          </a:p>
          <a:p>
            <a:endParaRPr lang="da-DK" sz="800" dirty="0" smtClean="0"/>
          </a:p>
          <a:p>
            <a:r>
              <a:rPr lang="da-DK" sz="800" dirty="0" smtClean="0"/>
              <a:t>(NB: Brintproduktionen i </a:t>
            </a:r>
            <a:r>
              <a:rPr lang="da-DK" sz="800" dirty="0"/>
              <a:t>indikatortabellen i </a:t>
            </a:r>
            <a:r>
              <a:rPr lang="da-DK" sz="800" dirty="0" smtClean="0"/>
              <a:t>scenarienotatet er lidt lavere, da denne er angivet ekskl. brint til pyrolyse).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96512"/>
              </p:ext>
            </p:extLst>
          </p:nvPr>
        </p:nvGraphicFramePr>
        <p:xfrm>
          <a:off x="540704" y="859472"/>
          <a:ext cx="5687480" cy="18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514821"/>
              </p:ext>
            </p:extLst>
          </p:nvPr>
        </p:nvGraphicFramePr>
        <p:xfrm>
          <a:off x="540704" y="2675586"/>
          <a:ext cx="5687480" cy="176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6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Bioenergiforbrug (biomasse, biogas og bio-affald)</a:t>
            </a:r>
            <a:endParaRPr lang="da-DK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769551"/>
              </p:ext>
            </p:extLst>
          </p:nvPr>
        </p:nvGraphicFramePr>
        <p:xfrm>
          <a:off x="468312" y="915566"/>
          <a:ext cx="5399832" cy="343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felt 9"/>
          <p:cNvSpPr txBox="1"/>
          <p:nvPr/>
        </p:nvSpPr>
        <p:spPr>
          <a:xfrm>
            <a:off x="4788024" y="315200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Bioenergiforbrug for 2030 er i scenarierne ikke analyseret tilstrækkeligt til meningsfuldt at kunne sammenlignes med det historiske bioenergiforbrug.</a:t>
            </a:r>
            <a:br>
              <a:rPr lang="da-DK" sz="800" i="1" dirty="0" smtClean="0"/>
            </a:br>
            <a:r>
              <a:rPr lang="da-DK" sz="800" i="1" dirty="0" smtClean="0"/>
              <a:t>Repræsentationen af bioenergi vil generelt blive kvalificeret i det fremadrettede scenariearbejde.</a:t>
            </a:r>
          </a:p>
          <a:p>
            <a:r>
              <a:rPr lang="da-DK" sz="800" i="1" dirty="0" smtClean="0"/>
              <a:t/>
            </a:r>
            <a:br>
              <a:rPr lang="da-DK" sz="800" i="1" dirty="0" smtClean="0"/>
            </a:br>
            <a:r>
              <a:rPr lang="da-DK" sz="800" i="1" dirty="0"/>
              <a:t>Scenarierne forudsætter, at DK er selvforsynende med </a:t>
            </a:r>
            <a:r>
              <a:rPr lang="da-DK" sz="800" i="1" dirty="0" smtClean="0"/>
              <a:t>grønne brændstoffer.</a:t>
            </a:r>
            <a:r>
              <a:rPr lang="da-DK" sz="800" i="1" dirty="0"/>
              <a:t> </a:t>
            </a:r>
            <a:r>
              <a:rPr lang="da-DK" sz="800" i="1" dirty="0" smtClean="0"/>
              <a:t>For at sikre sammenlignelighed med det historiske bioenergiforbrug er der for import af biobrændstoffer i 2019 derfor omregnet til et biomasse-</a:t>
            </a:r>
            <a:r>
              <a:rPr lang="da-DK" sz="800" i="1" dirty="0" err="1" smtClean="0"/>
              <a:t>feedstockforbrug</a:t>
            </a:r>
            <a:r>
              <a:rPr lang="da-DK" sz="800" i="1" dirty="0" smtClean="0"/>
              <a:t>.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28208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Biomasseforbrug fordelt </a:t>
            </a:r>
            <a:r>
              <a:rPr lang="da-DK" dirty="0"/>
              <a:t>på </a:t>
            </a:r>
            <a:r>
              <a:rPr lang="da-DK" dirty="0" smtClean="0"/>
              <a:t>anvendelser 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04207"/>
              </p:ext>
            </p:extLst>
          </p:nvPr>
        </p:nvGraphicFramePr>
        <p:xfrm>
          <a:off x="445633" y="819150"/>
          <a:ext cx="59985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4651375" y="300379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Biomasseforbrug for 2030 er i scenarierne ikke analyseret tilstrækkeligt til meningsfuldt at kunne angives opdelt på anvendelser. Repræsentationen af bioenergi vil generelt blive kvalificeret i det fremadrettede scenariearbejde.</a:t>
            </a:r>
          </a:p>
          <a:p>
            <a:endParaRPr lang="da-DK" sz="800" i="1" dirty="0"/>
          </a:p>
          <a:p>
            <a:r>
              <a:rPr lang="da-DK" sz="800" i="1" dirty="0" smtClean="0"/>
              <a:t>Pyrolyse: Leverer både CO</a:t>
            </a:r>
            <a:r>
              <a:rPr lang="da-DK" sz="800" i="1" baseline="-25000" dirty="0"/>
              <a:t>2</a:t>
            </a:r>
            <a:r>
              <a:rPr lang="da-DK" sz="800" i="1" dirty="0" smtClean="0"/>
              <a:t>-lagring i form af biokoks i jorden samt biobrændsler i form af bio-olie og grøn gas.</a:t>
            </a:r>
          </a:p>
          <a:p>
            <a:endParaRPr lang="da-DK" sz="800" i="1" dirty="0" smtClean="0"/>
          </a:p>
          <a:p>
            <a:r>
              <a:rPr lang="da-DK" sz="800" i="1" dirty="0" smtClean="0"/>
              <a:t>El, fjernvarme og erhverv: Biomasseanvendelse i disse sektorer leverer el, rumvarme, procesvarme samt CO</a:t>
            </a:r>
            <a:r>
              <a:rPr lang="da-DK" sz="800" i="1" baseline="-25000" dirty="0" smtClean="0"/>
              <a:t>2</a:t>
            </a:r>
            <a:r>
              <a:rPr lang="da-DK" sz="800" i="1" dirty="0" smtClean="0"/>
              <a:t> med henblik på lagring (CCS) eller brændstofproduktion (CCU). 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21540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Formål med scenarierne</a:t>
            </a:r>
            <a:endParaRPr lang="da-DK" dirty="0"/>
          </a:p>
        </p:txBody>
      </p:sp>
      <p:sp>
        <p:nvSpPr>
          <p:cNvPr id="5" name="Afrundet rektangel 4"/>
          <p:cNvSpPr/>
          <p:nvPr/>
        </p:nvSpPr>
        <p:spPr>
          <a:xfrm>
            <a:off x="611561" y="1131590"/>
            <a:ext cx="6251866" cy="2304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anskueliggøre at det er </a:t>
            </a:r>
            <a:r>
              <a:rPr lang="da-DK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teknisk muligt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nå det langsigtede mål om klimaneutralitet i 2050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(senest) samt 70 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pct.-målet i 2030 som trædesten.</a:t>
            </a: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illustrere at der er </a:t>
            </a:r>
            <a:r>
              <a:rPr lang="da-DK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forskellige veje</a:t>
            </a: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til at nå klimamålene ud fra det udfaldsrum, som scenarierne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udspænder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bidrage til at skabe grundlag for </a:t>
            </a:r>
            <a:r>
              <a:rPr lang="da-DK" b="1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diskussioner </a:t>
            </a:r>
            <a:r>
              <a:rPr lang="da-DK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omkring den videre grønne omstilling</a:t>
            </a:r>
          </a:p>
        </p:txBody>
      </p:sp>
    </p:spTree>
    <p:extLst>
      <p:ext uri="{BB962C8B-B14F-4D97-AF65-F5344CB8AC3E}">
        <p14:creationId xmlns:p14="http://schemas.microsoft.com/office/powerpoint/2010/main" val="7465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- Her angivet </a:t>
            </a:r>
            <a:r>
              <a:rPr lang="da-DK" dirty="0"/>
              <a:t>med fokus på 2050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Setup for KP21-scenarier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39554" y="952238"/>
          <a:ext cx="818520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28">
                  <a:extLst>
                    <a:ext uri="{9D8B030D-6E8A-4147-A177-3AD203B41FA5}">
                      <a16:colId xmlns:a16="http://schemas.microsoft.com/office/drawing/2014/main" val="3316924855"/>
                    </a:ext>
                  </a:extLst>
                </a:gridCol>
                <a:gridCol w="1580511">
                  <a:extLst>
                    <a:ext uri="{9D8B030D-6E8A-4147-A177-3AD203B41FA5}">
                      <a16:colId xmlns:a16="http://schemas.microsoft.com/office/drawing/2014/main" val="4060702649"/>
                    </a:ext>
                  </a:extLst>
                </a:gridCol>
                <a:gridCol w="1714240">
                  <a:extLst>
                    <a:ext uri="{9D8B030D-6E8A-4147-A177-3AD203B41FA5}">
                      <a16:colId xmlns:a16="http://schemas.microsoft.com/office/drawing/2014/main" val="1843873602"/>
                    </a:ext>
                  </a:extLst>
                </a:gridCol>
                <a:gridCol w="1792751">
                  <a:extLst>
                    <a:ext uri="{9D8B030D-6E8A-4147-A177-3AD203B41FA5}">
                      <a16:colId xmlns:a16="http://schemas.microsoft.com/office/drawing/2014/main" val="2881645491"/>
                    </a:ext>
                  </a:extLst>
                </a:gridCol>
                <a:gridCol w="1799572">
                  <a:extLst>
                    <a:ext uri="{9D8B030D-6E8A-4147-A177-3AD203B41FA5}">
                      <a16:colId xmlns:a16="http://schemas.microsoft.com/office/drawing/2014/main" val="3850214658"/>
                    </a:ext>
                  </a:extLst>
                </a:gridCol>
              </a:tblGrid>
              <a:tr h="238154">
                <a:tc>
                  <a:txBody>
                    <a:bodyPr/>
                    <a:lstStyle/>
                    <a:p>
                      <a:endParaRPr lang="da-DK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 smtClean="0"/>
                        <a:t>Bio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El </a:t>
                      </a:r>
                      <a:endParaRPr lang="da-DK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Optag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baseline="0" dirty="0" smtClean="0"/>
                        <a:t>Adfærd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56611"/>
                  </a:ext>
                </a:extLst>
              </a:tr>
              <a:tr h="297693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Teknologiudvikling og </a:t>
                      </a:r>
                      <a:br>
                        <a:rPr lang="da-DK" sz="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-priser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Forventet</a:t>
                      </a:r>
                      <a:r>
                        <a:rPr lang="da-DK" sz="800" u="none" baseline="0" dirty="0" smtClean="0"/>
                        <a:t> teknologiudvikling og priser (bedste bud)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Relativt</a:t>
                      </a:r>
                      <a:r>
                        <a:rPr lang="da-DK" sz="800" u="none" baseline="0" dirty="0" smtClean="0"/>
                        <a:t> l</a:t>
                      </a:r>
                      <a:r>
                        <a:rPr lang="da-DK" sz="800" u="none" dirty="0" smtClean="0"/>
                        <a:t>ave priser på PtX</a:t>
                      </a:r>
                      <a:r>
                        <a:rPr lang="da-DK" sz="800" u="none" baseline="0" dirty="0" smtClean="0"/>
                        <a:t> og direkte elektrificering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>
                          <a:sym typeface="Wingdings" panose="05000000000000000000" pitchFamily="2" charset="2"/>
                        </a:rPr>
                        <a:t>Lave priser </a:t>
                      </a:r>
                      <a:r>
                        <a:rPr lang="da-DK" sz="800" u="none" baseline="0" dirty="0" smtClean="0"/>
                        <a:t>på </a:t>
                      </a:r>
                      <a:r>
                        <a:rPr lang="da-DK" sz="800" u="none" dirty="0" smtClean="0"/>
                        <a:t>DAC </a:t>
                      </a:r>
                      <a:br>
                        <a:rPr lang="da-DK" sz="800" u="none" dirty="0" smtClean="0"/>
                      </a:br>
                      <a:r>
                        <a:rPr lang="da-DK" sz="800" u="none" dirty="0" smtClean="0"/>
                        <a:t>(</a:t>
                      </a:r>
                      <a:r>
                        <a:rPr lang="da-DK" sz="800" u="none" dirty="0" err="1" smtClean="0"/>
                        <a:t>sfa</a:t>
                      </a:r>
                      <a:r>
                        <a:rPr lang="da-DK" sz="800" u="none" dirty="0" smtClean="0"/>
                        <a:t>. høj teknologiudvikling)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Forventet</a:t>
                      </a:r>
                      <a:r>
                        <a:rPr lang="da-DK" sz="800" u="none" baseline="0" dirty="0" smtClean="0"/>
                        <a:t> teknologiudvikling og priser (bedste bud)</a:t>
                      </a:r>
                      <a:endParaRPr lang="da-DK" sz="800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15981"/>
                  </a:ext>
                </a:extLst>
              </a:tr>
              <a:tr h="193500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Direkte</a:t>
                      </a:r>
                      <a:r>
                        <a:rPr lang="da-DK" sz="800" b="1" baseline="0" dirty="0" smtClean="0">
                          <a:solidFill>
                            <a:schemeClr val="bg1"/>
                          </a:solidFill>
                        </a:rPr>
                        <a:t> elektrificering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Meget 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Høj</a:t>
                      </a:r>
                      <a:endParaRPr lang="da-DK" sz="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05655"/>
                  </a:ext>
                </a:extLst>
              </a:tr>
              <a:tr h="463741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Biomassepriser/</a:t>
                      </a:r>
                      <a:br>
                        <a:rPr lang="da-DK" sz="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tilgængelighed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Relativ</a:t>
                      </a:r>
                      <a:r>
                        <a:rPr lang="da-DK" sz="800" u="none" baseline="0" dirty="0" smtClean="0"/>
                        <a:t> lave b</a:t>
                      </a:r>
                      <a:r>
                        <a:rPr lang="da-DK" sz="800" u="none" dirty="0" smtClean="0"/>
                        <a:t>iomass</a:t>
                      </a:r>
                      <a:r>
                        <a:rPr lang="da-DK" sz="800" u="none" baseline="0" dirty="0" smtClean="0"/>
                        <a:t>epriser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(høj tilgængelighed)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baseline="0" dirty="0" smtClean="0"/>
                        <a:t>Høje biomassepriser og/eller begrænset ressourcetilgængelighed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fx </a:t>
                      </a:r>
                      <a:r>
                        <a:rPr lang="da-DK" sz="800" u="none" baseline="0" dirty="0" err="1" smtClean="0"/>
                        <a:t>sfa</a:t>
                      </a:r>
                      <a:r>
                        <a:rPr lang="da-DK" sz="800" u="none" baseline="0" dirty="0" smtClean="0"/>
                        <a:t>. strammere international regulering</a:t>
                      </a:r>
                      <a:endParaRPr lang="da-DK" sz="800" u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92952"/>
                  </a:ext>
                </a:extLst>
              </a:tr>
              <a:tr h="193500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Energieffektivisering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Høj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47793"/>
                  </a:ext>
                </a:extLst>
              </a:tr>
              <a:tr h="401886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Adfærd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Ingen</a:t>
                      </a:r>
                      <a:r>
                        <a:rPr lang="da-DK" sz="800" u="none" baseline="0" dirty="0" smtClean="0"/>
                        <a:t> adfærdsændringer ud over det alment forventede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8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none" dirty="0" smtClean="0"/>
                        <a:t>Markante</a:t>
                      </a:r>
                      <a:r>
                        <a:rPr lang="da-DK" sz="800" u="none" baseline="0" dirty="0" smtClean="0"/>
                        <a:t> adfærdsændringer inden for: energi, transport, fødevarer, affald og byggeri (cement)</a:t>
                      </a:r>
                      <a:endParaRPr lang="da-DK" sz="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10644"/>
                  </a:ext>
                </a:extLst>
              </a:tr>
              <a:tr h="463741">
                <a:tc>
                  <a:txBody>
                    <a:bodyPr/>
                    <a:lstStyle/>
                    <a:p>
                      <a:r>
                        <a:rPr lang="da-DK" sz="800" b="1" dirty="0" smtClean="0">
                          <a:solidFill>
                            <a:schemeClr val="bg1"/>
                          </a:solidFill>
                        </a:rPr>
                        <a:t>Landbrug</a:t>
                      </a:r>
                      <a:endParaRPr lang="da-DK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 reduktion i udledninger</a:t>
                      </a:r>
                      <a:r>
                        <a:rPr lang="da-DK" sz="800" u="none" baseline="0" dirty="0" smtClean="0"/>
                        <a:t> via teknologier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Medium reduktion</a:t>
                      </a:r>
                      <a:r>
                        <a:rPr lang="da-DK" sz="800" u="none" baseline="0" dirty="0" smtClean="0"/>
                        <a:t> </a:t>
                      </a:r>
                      <a:r>
                        <a:rPr lang="da-DK" sz="800" u="none" dirty="0" smtClean="0"/>
                        <a:t>i udledninger</a:t>
                      </a:r>
                      <a:r>
                        <a:rPr lang="da-DK" sz="800" u="none" baseline="0" dirty="0" smtClean="0"/>
                        <a:t> via teknologier 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r>
                        <a:rPr lang="da-DK" sz="800" u="none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a-DK" sz="800" u="none" dirty="0" smtClean="0">
                          <a:solidFill>
                            <a:schemeClr val="tx1"/>
                          </a:solidFill>
                        </a:rPr>
                        <a:t>moderat </a:t>
                      </a:r>
                      <a:r>
                        <a:rPr lang="da-DK" sz="800" u="none" dirty="0" smtClean="0"/>
                        <a:t>reduktion i udledninger</a:t>
                      </a:r>
                      <a:r>
                        <a:rPr lang="da-DK" sz="800" u="none" baseline="0" dirty="0" smtClean="0"/>
                        <a:t> via teknologier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Ingen grundlæggende omstilling </a:t>
                      </a:r>
                      <a:endParaRPr lang="da-DK" sz="8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800" u="none" dirty="0" smtClean="0"/>
                        <a:t>Stor reduktion i udledninger</a:t>
                      </a:r>
                      <a:r>
                        <a:rPr lang="da-DK" sz="800" u="none" baseline="0" dirty="0" smtClean="0"/>
                        <a:t> via teknologier og adfærd</a:t>
                      </a:r>
                      <a:br>
                        <a:rPr lang="da-DK" sz="800" u="none" baseline="0" dirty="0" smtClean="0"/>
                      </a:br>
                      <a:r>
                        <a:rPr lang="da-DK" sz="800" u="none" baseline="0" dirty="0" smtClean="0"/>
                        <a:t>Større omstilling der reducerer husdyrhold</a:t>
                      </a:r>
                      <a:endParaRPr lang="da-DK" sz="8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6116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539554" y="3841990"/>
            <a:ext cx="8178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Scenarierne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skal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ikke tolkes som ideelle bud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på,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hvordan klimamålene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nås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men er alene illustrationer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af,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hvordan målopfyldelse kunne udforme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sig afhængig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 udviklingen i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eksterne rammevilkår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Der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vil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være </a:t>
            </a:r>
            <a:r>
              <a:rPr lang="da-DK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mange andre kombinationer, der opfylder </a:t>
            </a:r>
            <a:r>
              <a:rPr lang="da-DK" sz="1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målene. </a:t>
            </a:r>
            <a:endParaRPr lang="da-DK" sz="1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Drivhusgasbalance, 2050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6228184" y="38678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DACS:   Direct Air </a:t>
            </a:r>
            <a:r>
              <a:rPr lang="da-DK" sz="800" dirty="0" err="1" smtClean="0"/>
              <a:t>Capture</a:t>
            </a:r>
            <a:endParaRPr lang="da-DK" sz="800" dirty="0" smtClean="0"/>
          </a:p>
          <a:p>
            <a:r>
              <a:rPr lang="da-DK" sz="800" dirty="0" smtClean="0"/>
              <a:t>BECCS: Bio Energy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</a:p>
          <a:p>
            <a:r>
              <a:rPr lang="da-DK" sz="800" dirty="0" smtClean="0"/>
              <a:t>CCS:     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  <a:endParaRPr lang="da-DK" sz="8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336484"/>
              </p:ext>
            </p:extLst>
          </p:nvPr>
        </p:nvGraphicFramePr>
        <p:xfrm>
          <a:off x="468110" y="771550"/>
          <a:ext cx="5760073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Lige forbindelse 6"/>
          <p:cNvCxnSpPr/>
          <p:nvPr/>
        </p:nvCxnSpPr>
        <p:spPr>
          <a:xfrm>
            <a:off x="2195736" y="1131590"/>
            <a:ext cx="0" cy="23762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Drivhusgasbalance, 2030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228184" y="386789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DACS:   Direct Air </a:t>
            </a:r>
            <a:r>
              <a:rPr lang="da-DK" sz="800" dirty="0" err="1" smtClean="0"/>
              <a:t>Capture</a:t>
            </a:r>
            <a:endParaRPr lang="da-DK" sz="800" dirty="0" smtClean="0"/>
          </a:p>
          <a:p>
            <a:r>
              <a:rPr lang="da-DK" sz="800" dirty="0" smtClean="0"/>
              <a:t>BECCS: Bio Energy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</a:p>
          <a:p>
            <a:r>
              <a:rPr lang="da-DK" sz="800" dirty="0" smtClean="0"/>
              <a:t>CCS:      </a:t>
            </a:r>
            <a:r>
              <a:rPr lang="da-DK" sz="800" dirty="0" err="1" smtClean="0"/>
              <a:t>Carbon</a:t>
            </a:r>
            <a:r>
              <a:rPr lang="da-DK" sz="800" dirty="0" smtClean="0"/>
              <a:t> </a:t>
            </a:r>
            <a:r>
              <a:rPr lang="da-DK" sz="800" dirty="0" err="1" smtClean="0"/>
              <a:t>Capture</a:t>
            </a:r>
            <a:r>
              <a:rPr lang="da-DK" sz="800" dirty="0" smtClean="0"/>
              <a:t> and Storage</a:t>
            </a:r>
            <a:endParaRPr lang="da-DK" sz="8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316346"/>
              </p:ext>
            </p:extLst>
          </p:nvPr>
        </p:nvGraphicFramePr>
        <p:xfrm>
          <a:off x="468311" y="771550"/>
          <a:ext cx="583188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7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Sådan nås mankoen i 2030 i scenarierne</a:t>
            </a:r>
            <a:endParaRPr lang="da-DK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Diagram 7"/>
              <p:cNvGraphicFramePr/>
              <p:nvPr>
                <p:extLst/>
              </p:nvPr>
            </p:nvGraphicFramePr>
            <p:xfrm>
              <a:off x="450312" y="803549"/>
              <a:ext cx="2105464" cy="38564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Diagram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12" y="803549"/>
                <a:ext cx="2105464" cy="385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Diagram 8"/>
              <p:cNvGraphicFramePr/>
              <p:nvPr>
                <p:extLst/>
              </p:nvPr>
            </p:nvGraphicFramePr>
            <p:xfrm>
              <a:off x="2483768" y="803549"/>
              <a:ext cx="2128512" cy="38564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Diagram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3768" y="803549"/>
                <a:ext cx="2128512" cy="385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4572000" y="803548"/>
              <a:ext cx="2105464" cy="38164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0" name="Diagram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0" y="803548"/>
                <a:ext cx="2105464" cy="381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Diagram 10"/>
              <p:cNvGraphicFramePr/>
              <p:nvPr>
                <p:extLst/>
              </p:nvPr>
            </p:nvGraphicFramePr>
            <p:xfrm>
              <a:off x="6660232" y="803547"/>
              <a:ext cx="2115605" cy="3848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1" name="Diagram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0232" y="803547"/>
                <a:ext cx="2115605" cy="38484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7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Elforbrug</a:t>
            </a:r>
            <a:endParaRPr lang="da-DK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382922"/>
              </p:ext>
            </p:extLst>
          </p:nvPr>
        </p:nvGraphicFramePr>
        <p:xfrm>
          <a:off x="527862" y="987574"/>
          <a:ext cx="7932570" cy="339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6300192" y="314781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Scenarierne forudsætter, at DK er selvforsynende med el og grønne brændstoffer på årsbasis (dvs. der indgår ikke eventuel netto-eksport/import).</a:t>
            </a:r>
            <a:br>
              <a:rPr lang="da-DK" sz="800" i="1" dirty="0" smtClean="0"/>
            </a:br>
            <a:r>
              <a:rPr lang="da-DK" sz="800" i="1" dirty="0" smtClean="0"/>
              <a:t/>
            </a:r>
            <a:br>
              <a:rPr lang="da-DK" sz="800" i="1" dirty="0" smtClean="0"/>
            </a:br>
            <a:r>
              <a:rPr lang="da-DK" sz="800" i="1" dirty="0" smtClean="0"/>
              <a:t>El til produktion af brændstoffer udgøres i scenarierne primært af el til elektrolyse. Derudover indgår moderate elforbrug til PtX-synteseprocesser, biobrændstofproduktion samt raffinaderier. 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41897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- Endelige energiforbrug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Energiforbrug til transport (indenrigs, samlet set)</a:t>
            </a:r>
            <a:endParaRPr lang="da-DK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38319"/>
              </p:ext>
            </p:extLst>
          </p:nvPr>
        </p:nvGraphicFramePr>
        <p:xfrm>
          <a:off x="468312" y="915566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6300192" y="2931790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 dirty="0" smtClean="0"/>
              <a:t>Energiforbruget til transport afhænger både af transportbehovet og effektiviteten af transportteknologierne. Særligt eldrevne transportteknologier reducerer energiforbruget i scenarierne sfa. høj effektivitet. </a:t>
            </a:r>
          </a:p>
          <a:p>
            <a:endParaRPr lang="da-DK" sz="800" i="1" dirty="0"/>
          </a:p>
          <a:p>
            <a:r>
              <a:rPr lang="da-DK" sz="800" i="1" dirty="0" smtClean="0"/>
              <a:t>Der er forudsat samme udvikling i transportbehovet i El-, Bio- og Optags-scenariet, mens der er i Adfærds-scenariet er forudsat ændrede transportbehov sfa. mere klimabevidst adfærd.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748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-fangst og -anvendelse</a:t>
            </a:r>
            <a:endParaRPr lang="da-DK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0719"/>
              </p:ext>
            </p:extLst>
          </p:nvPr>
        </p:nvGraphicFramePr>
        <p:xfrm>
          <a:off x="468312" y="915566"/>
          <a:ext cx="8062942" cy="347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2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ENS Layout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-2020_PPt DK bredt format.pptx" id="{5B4174C6-AF46-4A10-A078-22F363548191}" vid="{8EF85EA2-3116-440E-BDC2-E5A7EDC2EE6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ENS Layout</Template>
  <TotalTime>20261</TotalTime>
  <Words>751</Words>
  <Application>Microsoft Office PowerPoint</Application>
  <PresentationFormat>Skærmshow (16:9)</PresentationFormat>
  <Paragraphs>98</Paragraphs>
  <Slides>12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Barlow Light</vt:lpstr>
      <vt:lpstr>Calibri</vt:lpstr>
      <vt:lpstr>Segoe UI Semibold</vt:lpstr>
      <vt:lpstr>Segoe UI Semilight</vt:lpstr>
      <vt:lpstr>Wingdings</vt:lpstr>
      <vt:lpstr>2_ENS Layout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Mikkel Grønhøj</dc:creator>
  <cp:lastModifiedBy>Ane Fjord</cp:lastModifiedBy>
  <cp:revision>792</cp:revision>
  <dcterms:created xsi:type="dcterms:W3CDTF">2020-08-12T10:27:13Z</dcterms:created>
  <dcterms:modified xsi:type="dcterms:W3CDTF">2021-12-13T07:06:17Z</dcterms:modified>
</cp:coreProperties>
</file>