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0"/>
  </p:notesMasterIdLst>
  <p:handoutMasterIdLst>
    <p:handoutMasterId r:id="rId101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54" r:id="rId72"/>
    <p:sldId id="328" r:id="rId73"/>
    <p:sldId id="329" r:id="rId74"/>
    <p:sldId id="330" r:id="rId75"/>
    <p:sldId id="332" r:id="rId76"/>
    <p:sldId id="331" r:id="rId77"/>
    <p:sldId id="333" r:id="rId78"/>
    <p:sldId id="334" r:id="rId79"/>
    <p:sldId id="335" r:id="rId80"/>
    <p:sldId id="336" r:id="rId81"/>
    <p:sldId id="337" r:id="rId82"/>
    <p:sldId id="338" r:id="rId83"/>
    <p:sldId id="340" r:id="rId84"/>
    <p:sldId id="341" r:id="rId85"/>
    <p:sldId id="342" r:id="rId86"/>
    <p:sldId id="356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5" r:id="rId96"/>
    <p:sldId id="351" r:id="rId97"/>
    <p:sldId id="352" r:id="rId98"/>
    <p:sldId id="353" r:id="rId99"/>
  </p:sldIdLst>
  <p:sldSz cx="9148763" cy="6862763"/>
  <p:notesSz cx="6858000" cy="9144000"/>
  <p:defaultTextStyle>
    <a:defPPr>
      <a:defRPr lang="da-DK"/>
    </a:defPPr>
    <a:lvl1pPr marL="0" algn="l" defTabSz="917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8754" algn="l" defTabSz="917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7509" algn="l" defTabSz="917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6263" algn="l" defTabSz="917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35018" algn="l" defTabSz="917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93772" algn="l" defTabSz="917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52527" algn="l" defTabSz="917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11281" algn="l" defTabSz="917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70036" algn="l" defTabSz="917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>
          <p15:clr>
            <a:srgbClr val="A4A3A4"/>
          </p15:clr>
        </p15:guide>
        <p15:guide id="2" pos="28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ena Pedersen" initials="EP" lastIdx="2" clrIdx="0">
    <p:extLst>
      <p:ext uri="{19B8F6BF-5375-455C-9EA6-DF929625EA0E}">
        <p15:presenceInfo xmlns:p15="http://schemas.microsoft.com/office/powerpoint/2012/main" userId="S-1-5-21-2100284113-1573851820-878952375-318346" providerId="AD"/>
      </p:ext>
    </p:extLst>
  </p:cmAuthor>
  <p:cmAuthor id="2" name="Carmela Moreno Baquero" initials="CMB" lastIdx="1" clrIdx="1">
    <p:extLst>
      <p:ext uri="{19B8F6BF-5375-455C-9EA6-DF929625EA0E}">
        <p15:presenceInfo xmlns:p15="http://schemas.microsoft.com/office/powerpoint/2012/main" userId="S-1-5-21-2100284113-1573851820-878952375-4433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0"/>
  </p:normalViewPr>
  <p:slideViewPr>
    <p:cSldViewPr>
      <p:cViewPr varScale="1">
        <p:scale>
          <a:sx n="109" d="100"/>
          <a:sy n="109" d="100"/>
        </p:scale>
        <p:origin x="1710" y="102"/>
      </p:cViewPr>
      <p:guideLst>
        <p:guide orient="horz" pos="2162"/>
        <p:guide pos="288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-356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2C106-1B24-4C41-A78F-CE689A2795B2}" type="datetimeFigureOut">
              <a:rPr lang="da-DK" smtClean="0"/>
              <a:t>01-12-2023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243F1-5196-459A-96C4-B1E1C6A91D0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9075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59F0D-3317-43B7-B192-922F3EB08BFC}" type="datetimeFigureOut">
              <a:rPr lang="da-DK" smtClean="0"/>
              <a:t>01-12-2023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68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01E17-9508-4F75-8DF4-D058B0EAC3C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144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75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8754" algn="l" defTabSz="9175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7509" algn="l" defTabSz="9175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6263" algn="l" defTabSz="9175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35018" algn="l" defTabSz="9175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93772" algn="l" defTabSz="9175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52527" algn="l" defTabSz="9175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11281" algn="l" defTabSz="9175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70036" algn="l" defTabSz="9175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01E17-9508-4F75-8DF4-D058B0EAC3C9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6535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4241" y="2236918"/>
            <a:ext cx="8111764" cy="947810"/>
          </a:xfrm>
        </p:spPr>
        <p:txBody>
          <a:bodyPr anchor="t">
            <a:noAutofit/>
          </a:bodyPr>
          <a:lstStyle>
            <a:lvl1pPr algn="l">
              <a:defRPr sz="6600" b="1" cap="none" baseline="0">
                <a:solidFill>
                  <a:schemeClr val="tx1"/>
                </a:solidFill>
              </a:defRPr>
            </a:lvl1pPr>
          </a:lstStyle>
          <a:p>
            <a:r>
              <a:rPr lang="da-DK" dirty="0" err="1" smtClean="0"/>
              <a:t>Headline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447166" y="3154205"/>
            <a:ext cx="8111764" cy="2150685"/>
          </a:xfrm>
        </p:spPr>
        <p:txBody>
          <a:bodyPr tIns="0">
            <a:noAutofit/>
          </a:bodyPr>
          <a:lstStyle>
            <a:lvl1pPr marL="0" indent="0" algn="l">
              <a:buNone/>
              <a:defRPr sz="6600">
                <a:solidFill>
                  <a:schemeClr val="tx1"/>
                </a:solidFill>
              </a:defRPr>
            </a:lvl1pPr>
            <a:lvl2pPr marL="45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6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5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3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2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11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7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8ABA-C485-41A4-BA8F-821116FBE7F3}" type="datetime2">
              <a:rPr lang="da-DK" smtClean="0"/>
              <a:t>1. december 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 smtClean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33" y="541480"/>
            <a:ext cx="1713419" cy="58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30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464400"/>
            <a:ext cx="8233887" cy="891310"/>
          </a:xfrm>
        </p:spPr>
        <p:txBody>
          <a:bodyPr anchor="t">
            <a:normAutofit/>
          </a:bodyPr>
          <a:lstStyle>
            <a:lvl1pPr algn="l">
              <a:lnSpc>
                <a:spcPts val="2408"/>
              </a:lnSpc>
              <a:defRPr sz="220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21E9D-B260-4B62-B6BD-90379B1BC674}" type="datetime2">
              <a:rPr lang="da-DK" smtClean="0"/>
              <a:t>1. december 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 smtClean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/>
          </p:nvPr>
        </p:nvSpPr>
        <p:spPr>
          <a:xfrm>
            <a:off x="446208" y="1708710"/>
            <a:ext cx="3990450" cy="3942008"/>
          </a:xfrm>
        </p:spPr>
        <p:txBody>
          <a:bodyPr numCol="1" spcCol="180612">
            <a:normAutofit/>
          </a:bodyPr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billede 3"/>
          <p:cNvSpPr>
            <a:spLocks noGrp="1"/>
          </p:cNvSpPr>
          <p:nvPr>
            <p:ph type="pic" sz="quarter" idx="14"/>
          </p:nvPr>
        </p:nvSpPr>
        <p:spPr>
          <a:xfrm>
            <a:off x="4656850" y="1802551"/>
            <a:ext cx="3950121" cy="416281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9718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verskrift og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7600" cy="6861600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4400" y="2235600"/>
            <a:ext cx="8111764" cy="947810"/>
          </a:xfrm>
        </p:spPr>
        <p:txBody>
          <a:bodyPr anchor="t">
            <a:noAutofit/>
          </a:bodyPr>
          <a:lstStyle>
            <a:lvl1pPr algn="l">
              <a:defRPr sz="6600" b="1" cap="none" baseline="0">
                <a:solidFill>
                  <a:schemeClr val="bg1"/>
                </a:solidFill>
              </a:defRPr>
            </a:lvl1pPr>
          </a:lstStyle>
          <a:p>
            <a:r>
              <a:rPr lang="da-DK" dirty="0" err="1" smtClean="0"/>
              <a:t>Headline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446400" y="3153600"/>
            <a:ext cx="3929055" cy="2150685"/>
          </a:xfrm>
        </p:spPr>
        <p:txBody>
          <a:bodyPr tIns="0">
            <a:noAutofit/>
          </a:bodyPr>
          <a:lstStyle>
            <a:lvl1pPr marL="0" indent="0" algn="l">
              <a:buNone/>
              <a:defRPr sz="6600">
                <a:solidFill>
                  <a:schemeClr val="bg1"/>
                </a:solidFill>
              </a:defRPr>
            </a:lvl1pPr>
            <a:lvl2pPr marL="45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6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5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3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2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11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7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8622" y="6145399"/>
            <a:ext cx="3254127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65FC82-75C7-4647-9EB4-535F140B32DA}" type="datetime2">
              <a:rPr lang="da-DK" smtClean="0"/>
              <a:t>1. december 2023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514628" y="7173310"/>
            <a:ext cx="2897109" cy="365379"/>
          </a:xfrm>
        </p:spPr>
        <p:txBody>
          <a:bodyPr/>
          <a:lstStyle/>
          <a:p>
            <a:r>
              <a:rPr lang="da-DK" smtClean="0"/>
              <a:t>Energistyrelsen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7893795" y="6145399"/>
            <a:ext cx="808210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Pladsholder til billede 13"/>
          <p:cNvSpPr>
            <a:spLocks noGrp="1"/>
          </p:cNvSpPr>
          <p:nvPr>
            <p:ph type="pic" sz="quarter" idx="14" hasCustomPrompt="1"/>
          </p:nvPr>
        </p:nvSpPr>
        <p:spPr>
          <a:xfrm>
            <a:off x="543600" y="540000"/>
            <a:ext cx="1713600" cy="583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6" name="Pladsholder til billede 15"/>
          <p:cNvSpPr>
            <a:spLocks noGrp="1"/>
          </p:cNvSpPr>
          <p:nvPr>
            <p:ph type="pic" sz="quarter" idx="15" hasCustomPrompt="1"/>
          </p:nvPr>
        </p:nvSpPr>
        <p:spPr>
          <a:xfrm>
            <a:off x="541933" y="5963566"/>
            <a:ext cx="3938400" cy="0"/>
          </a:xfrm>
          <a:ln w="63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0" name="Pladsholder til billede 15"/>
          <p:cNvSpPr>
            <a:spLocks noGrp="1"/>
          </p:cNvSpPr>
          <p:nvPr>
            <p:ph type="pic" sz="quarter" idx="16" hasCustomPrompt="1"/>
          </p:nvPr>
        </p:nvSpPr>
        <p:spPr>
          <a:xfrm>
            <a:off x="4665919" y="5963566"/>
            <a:ext cx="3938400" cy="0"/>
          </a:xfrm>
          <a:ln w="63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48438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89909"/>
            <a:ext cx="8233887" cy="1308571"/>
          </a:xfrm>
        </p:spPr>
        <p:txBody>
          <a:bodyPr tIns="0" anchor="t">
            <a:noAutofit/>
          </a:bodyPr>
          <a:lstStyle>
            <a:lvl1pPr algn="l">
              <a:lnSpc>
                <a:spcPts val="4917"/>
              </a:lnSpc>
              <a:defRPr sz="4700" b="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8669" y="1918637"/>
            <a:ext cx="8233887" cy="3996081"/>
          </a:xfrm>
        </p:spPr>
        <p:txBody>
          <a:bodyPr tIns="0">
            <a:noAutofit/>
          </a:bodyPr>
          <a:lstStyle>
            <a:lvl1pPr marL="0" indent="0">
              <a:buNone/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5591-981E-4A58-B0B3-7DB132FEA237}" type="datetime2">
              <a:rPr lang="da-DK" smtClean="0"/>
              <a:t>1. december 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 smtClean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46804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0"/>
            <a:ext cx="9147600" cy="686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751" tIns="45875" rIns="91751" bIns="45875"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489600"/>
            <a:ext cx="8233887" cy="1308571"/>
          </a:xfrm>
        </p:spPr>
        <p:txBody>
          <a:bodyPr tIns="0" anchor="t">
            <a:noAutofit/>
          </a:bodyPr>
          <a:lstStyle>
            <a:lvl1pPr algn="l">
              <a:lnSpc>
                <a:spcPts val="4917"/>
              </a:lnSpc>
              <a:defRPr sz="4700" b="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918800"/>
            <a:ext cx="8233887" cy="3996081"/>
          </a:xfrm>
        </p:spPr>
        <p:txBody>
          <a:bodyPr tIns="0">
            <a:noAutofit/>
          </a:bodyPr>
          <a:lstStyle>
            <a:lvl1pPr marL="0" indent="0">
              <a:buNone/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1B44-4615-4B11-B397-C75578C45028}" type="datetime2">
              <a:rPr lang="da-DK" smtClean="0"/>
              <a:t>1. december 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 smtClean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3" name="Lige forbindelse 12"/>
          <p:cNvCxnSpPr/>
          <p:nvPr userDrawn="1"/>
        </p:nvCxnSpPr>
        <p:spPr>
          <a:xfrm>
            <a:off x="550459" y="6102164"/>
            <a:ext cx="39204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/>
          <p:cNvCxnSpPr/>
          <p:nvPr userDrawn="1"/>
        </p:nvCxnSpPr>
        <p:spPr>
          <a:xfrm>
            <a:off x="4661157" y="6102164"/>
            <a:ext cx="1875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/>
          <p:cNvCxnSpPr/>
          <p:nvPr userDrawn="1"/>
        </p:nvCxnSpPr>
        <p:spPr>
          <a:xfrm>
            <a:off x="6719119" y="6102164"/>
            <a:ext cx="1875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482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0"/>
            <a:ext cx="91476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751" tIns="45875" rIns="91751" bIns="45875"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489600"/>
            <a:ext cx="8233887" cy="1308571"/>
          </a:xfrm>
        </p:spPr>
        <p:txBody>
          <a:bodyPr tIns="0" anchor="t">
            <a:noAutofit/>
          </a:bodyPr>
          <a:lstStyle>
            <a:lvl1pPr algn="l">
              <a:lnSpc>
                <a:spcPts val="4917"/>
              </a:lnSpc>
              <a:defRPr sz="4700" b="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918800"/>
            <a:ext cx="8233887" cy="3996081"/>
          </a:xfrm>
        </p:spPr>
        <p:txBody>
          <a:bodyPr tIns="0">
            <a:noAutofit/>
          </a:bodyPr>
          <a:lstStyle>
            <a:lvl1pPr marL="0" indent="0">
              <a:buNone/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63C8-582D-4804-A162-CB48499FA38B}" type="datetime2">
              <a:rPr lang="da-DK" smtClean="0"/>
              <a:t>1. december 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 smtClean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3" name="Lige forbindelse 12"/>
          <p:cNvCxnSpPr/>
          <p:nvPr userDrawn="1"/>
        </p:nvCxnSpPr>
        <p:spPr>
          <a:xfrm>
            <a:off x="550459" y="6102164"/>
            <a:ext cx="39204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/>
          <p:cNvCxnSpPr/>
          <p:nvPr userDrawn="1"/>
        </p:nvCxnSpPr>
        <p:spPr>
          <a:xfrm>
            <a:off x="4661157" y="6102164"/>
            <a:ext cx="1875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/>
          <p:cNvCxnSpPr/>
          <p:nvPr userDrawn="1"/>
        </p:nvCxnSpPr>
        <p:spPr>
          <a:xfrm>
            <a:off x="6719119" y="6102164"/>
            <a:ext cx="1875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022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2" y="499433"/>
            <a:ext cx="3848630" cy="2643916"/>
          </a:xfrm>
        </p:spPr>
        <p:txBody>
          <a:bodyPr tIns="0" anchor="t">
            <a:noAutofit/>
          </a:bodyPr>
          <a:lstStyle>
            <a:lvl1pPr algn="l">
              <a:lnSpc>
                <a:spcPts val="4917"/>
              </a:lnSpc>
              <a:defRPr sz="4700" b="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57523" y="471282"/>
            <a:ext cx="4071822" cy="5487514"/>
          </a:xfrm>
        </p:spPr>
        <p:txBody>
          <a:bodyPr tIns="0">
            <a:noAutofit/>
          </a:bodyPr>
          <a:lstStyle>
            <a:lvl1pPr marL="371146" indent="-371146">
              <a:buSzPct val="100000"/>
              <a:buFont typeface="Symbol" panose="05050102010706020507" pitchFamily="18" charset="2"/>
              <a:buChar char="¾"/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01AE-B940-4C1B-84F6-9A471D477BBF}" type="datetime2">
              <a:rPr lang="da-DK" smtClean="0"/>
              <a:t>1. december 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 smtClean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92619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 userDrawn="1"/>
        </p:nvSpPr>
        <p:spPr>
          <a:xfrm>
            <a:off x="4568337" y="0"/>
            <a:ext cx="4580425" cy="68627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751" tIns="45875" rIns="91751" bIns="45875"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500400"/>
            <a:ext cx="3848630" cy="2533558"/>
          </a:xfrm>
        </p:spPr>
        <p:txBody>
          <a:bodyPr tIns="0" anchor="t">
            <a:noAutofit/>
          </a:bodyPr>
          <a:lstStyle>
            <a:lvl1pPr algn="l">
              <a:lnSpc>
                <a:spcPts val="4917"/>
              </a:lnSpc>
              <a:defRPr sz="4700" b="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6BBC-913A-48EC-BB44-005599E8DE83}" type="datetime2">
              <a:rPr lang="da-DK" smtClean="0"/>
              <a:t>1. december 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 smtClean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3"/>
          </p:nvPr>
        </p:nvSpPr>
        <p:spPr>
          <a:xfrm>
            <a:off x="464494" y="3131924"/>
            <a:ext cx="3772621" cy="2730380"/>
          </a:xfrm>
        </p:spPr>
        <p:txBody>
          <a:bodyPr>
            <a:noAutofit/>
          </a:bodyPr>
          <a:lstStyle>
            <a:lvl1pPr marL="0" indent="0">
              <a:buNone/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cxnSp>
        <p:nvCxnSpPr>
          <p:cNvPr id="15" name="Lige forbindelse 14"/>
          <p:cNvCxnSpPr/>
          <p:nvPr userDrawn="1"/>
        </p:nvCxnSpPr>
        <p:spPr>
          <a:xfrm>
            <a:off x="4661157" y="6102164"/>
            <a:ext cx="1875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/>
          <p:cNvCxnSpPr/>
          <p:nvPr userDrawn="1"/>
        </p:nvCxnSpPr>
        <p:spPr>
          <a:xfrm>
            <a:off x="6719119" y="6102164"/>
            <a:ext cx="1875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5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og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6"/>
          <p:cNvSpPr>
            <a:spLocks noGrp="1"/>
          </p:cNvSpPr>
          <p:nvPr>
            <p:ph type="pic" sz="quarter" idx="14"/>
          </p:nvPr>
        </p:nvSpPr>
        <p:spPr>
          <a:xfrm>
            <a:off x="4568337" y="857"/>
            <a:ext cx="4580426" cy="686104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500400"/>
            <a:ext cx="3848630" cy="2533558"/>
          </a:xfrm>
        </p:spPr>
        <p:txBody>
          <a:bodyPr tIns="0" anchor="t">
            <a:noAutofit/>
          </a:bodyPr>
          <a:lstStyle>
            <a:lvl1pPr algn="l">
              <a:lnSpc>
                <a:spcPts val="4917"/>
              </a:lnSpc>
              <a:defRPr sz="4700" b="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4BCA-7BF0-4EAA-BFD8-193394C4F40E}" type="datetime2">
              <a:rPr lang="da-DK" smtClean="0"/>
              <a:t>1. december 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 smtClean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3"/>
          </p:nvPr>
        </p:nvSpPr>
        <p:spPr>
          <a:xfrm>
            <a:off x="464400" y="3132000"/>
            <a:ext cx="3772621" cy="2730380"/>
          </a:xfrm>
        </p:spPr>
        <p:txBody>
          <a:bodyPr>
            <a:noAutofit/>
          </a:bodyPr>
          <a:lstStyle>
            <a:lvl1pPr marL="0" indent="0">
              <a:buNone/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4" name="Pladsholder til billede 15"/>
          <p:cNvSpPr>
            <a:spLocks noGrp="1"/>
          </p:cNvSpPr>
          <p:nvPr>
            <p:ph type="pic" sz="quarter" idx="15" hasCustomPrompt="1"/>
          </p:nvPr>
        </p:nvSpPr>
        <p:spPr>
          <a:xfrm>
            <a:off x="6728848" y="6102000"/>
            <a:ext cx="1875600" cy="0"/>
          </a:xfrm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6" name="Pladsholder til billede 15"/>
          <p:cNvSpPr>
            <a:spLocks noGrp="1"/>
          </p:cNvSpPr>
          <p:nvPr>
            <p:ph type="pic" sz="quarter" idx="16" hasCustomPrompt="1"/>
          </p:nvPr>
        </p:nvSpPr>
        <p:spPr>
          <a:xfrm>
            <a:off x="4661157" y="6102000"/>
            <a:ext cx="1875600" cy="0"/>
          </a:xfrm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7" name="Pladsholder til billede 15"/>
          <p:cNvSpPr>
            <a:spLocks noGrp="1"/>
          </p:cNvSpPr>
          <p:nvPr>
            <p:ph type="pic" sz="quarter" idx="17" hasCustomPrompt="1"/>
          </p:nvPr>
        </p:nvSpPr>
        <p:spPr>
          <a:xfrm>
            <a:off x="6728848" y="834331"/>
            <a:ext cx="1875600" cy="0"/>
          </a:xfrm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69776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506" y="464539"/>
            <a:ext cx="8233887" cy="891310"/>
          </a:xfrm>
        </p:spPr>
        <p:txBody>
          <a:bodyPr anchor="t">
            <a:normAutofit/>
          </a:bodyPr>
          <a:lstStyle>
            <a:lvl1pPr algn="l">
              <a:lnSpc>
                <a:spcPts val="2408"/>
              </a:lnSpc>
              <a:defRPr sz="220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D7F93-6153-4861-B655-F269DA3048ED}" type="datetime2">
              <a:rPr lang="da-DK" smtClean="0"/>
              <a:t>1. december 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 smtClean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0" name="Lige forbindelse 9"/>
          <p:cNvCxnSpPr/>
          <p:nvPr userDrawn="1"/>
        </p:nvCxnSpPr>
        <p:spPr>
          <a:xfrm>
            <a:off x="4661157" y="1802553"/>
            <a:ext cx="1875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/>
          <p:cNvCxnSpPr/>
          <p:nvPr userDrawn="1"/>
        </p:nvCxnSpPr>
        <p:spPr>
          <a:xfrm>
            <a:off x="6710410" y="1802553"/>
            <a:ext cx="1875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/>
          <p:cNvCxnSpPr/>
          <p:nvPr userDrawn="1"/>
        </p:nvCxnSpPr>
        <p:spPr>
          <a:xfrm>
            <a:off x="538486" y="1802553"/>
            <a:ext cx="1875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forbindelse 12"/>
          <p:cNvCxnSpPr/>
          <p:nvPr userDrawn="1"/>
        </p:nvCxnSpPr>
        <p:spPr>
          <a:xfrm>
            <a:off x="2609284" y="1802553"/>
            <a:ext cx="1875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dsholder til tekst 14"/>
          <p:cNvSpPr>
            <a:spLocks noGrp="1"/>
          </p:cNvSpPr>
          <p:nvPr>
            <p:ph type="body" sz="quarter" idx="13"/>
          </p:nvPr>
        </p:nvSpPr>
        <p:spPr>
          <a:xfrm>
            <a:off x="453465" y="2012591"/>
            <a:ext cx="8297380" cy="3674437"/>
          </a:xfrm>
        </p:spPr>
        <p:txBody>
          <a:bodyPr numCol="4" spcCol="180612">
            <a:normAutofit/>
          </a:bodyPr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98694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439" y="274829"/>
            <a:ext cx="8233887" cy="1143794"/>
          </a:xfrm>
          <a:prstGeom prst="rect">
            <a:avLst/>
          </a:prstGeom>
        </p:spPr>
        <p:txBody>
          <a:bodyPr vert="horz" lIns="91751" tIns="45875" rIns="91751" bIns="45875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439" y="1601313"/>
            <a:ext cx="8233887" cy="4206332"/>
          </a:xfrm>
          <a:prstGeom prst="rect">
            <a:avLst/>
          </a:prstGeom>
        </p:spPr>
        <p:txBody>
          <a:bodyPr vert="horz" lIns="91751" tIns="45875" rIns="91751" bIns="45875" rtlCol="0">
            <a:norm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630698" y="6206396"/>
            <a:ext cx="1232615" cy="365379"/>
          </a:xfrm>
          <a:prstGeom prst="rect">
            <a:avLst/>
          </a:prstGeom>
        </p:spPr>
        <p:txBody>
          <a:bodyPr vert="horz" lIns="91751" tIns="45875" rIns="91751" bIns="45875" rtlCol="0" anchor="t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D6C43E05-5416-43CC-9354-A0F970D8A001}" type="datetime2">
              <a:rPr lang="da-DK" smtClean="0"/>
              <a:t>1. december 2023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46048" y="6206396"/>
            <a:ext cx="2897109" cy="365379"/>
          </a:xfrm>
          <a:prstGeom prst="rect">
            <a:avLst/>
          </a:prstGeom>
        </p:spPr>
        <p:txBody>
          <a:bodyPr vert="horz" lIns="91751" tIns="45875" rIns="91751" bIns="45875" rtlCol="0" anchor="t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Energistyrelsen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7878555" y="6206396"/>
            <a:ext cx="808210" cy="365379"/>
          </a:xfrm>
          <a:prstGeom prst="rect">
            <a:avLst/>
          </a:prstGeom>
        </p:spPr>
        <p:txBody>
          <a:bodyPr vert="horz" lIns="91751" tIns="45875" rIns="91751" bIns="45875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r>
              <a:rPr lang="da-DK" dirty="0" smtClean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9" name="Lige forbindelse 8"/>
          <p:cNvCxnSpPr/>
          <p:nvPr/>
        </p:nvCxnSpPr>
        <p:spPr>
          <a:xfrm>
            <a:off x="550459" y="6102164"/>
            <a:ext cx="39204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forbindelse 9"/>
          <p:cNvCxnSpPr/>
          <p:nvPr/>
        </p:nvCxnSpPr>
        <p:spPr>
          <a:xfrm>
            <a:off x="4661157" y="6102164"/>
            <a:ext cx="1875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/>
          <p:cNvCxnSpPr/>
          <p:nvPr/>
        </p:nvCxnSpPr>
        <p:spPr>
          <a:xfrm>
            <a:off x="6719119" y="6102164"/>
            <a:ext cx="1875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99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52" r:id="rId9"/>
    <p:sldLayoutId id="2147483666" r:id="rId10"/>
  </p:sldLayoutIdLst>
  <p:timing>
    <p:tnLst>
      <p:par>
        <p:cTn id="1" dur="indefinite" restart="never" nodeType="tmRoot"/>
      </p:par>
    </p:tnLst>
  </p:timing>
  <p:hf hdr="0"/>
  <p:txStyles>
    <p:titleStyle>
      <a:lvl1pPr algn="ctr" defTabSz="91750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4066" indent="-344066" algn="l" defTabSz="91750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5476" indent="-286722" algn="l" defTabSz="917509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6886" indent="-229377" algn="l" defTabSz="9175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5641" indent="-229377" algn="l" defTabSz="917509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4395" indent="-229377" algn="l" defTabSz="917509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3150" indent="-229377" algn="l" defTabSz="9175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1904" indent="-229377" algn="l" defTabSz="9175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40659" indent="-229377" algn="l" defTabSz="9175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99413" indent="-229377" algn="l" defTabSz="9175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7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8754" algn="l" defTabSz="917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7509" algn="l" defTabSz="917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6263" algn="l" defTabSz="917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5018" algn="l" defTabSz="917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3772" algn="l" defTabSz="917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52527" algn="l" defTabSz="917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11281" algn="l" defTabSz="917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70036" algn="l" defTabSz="917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a-DK" dirty="0" smtClean="0"/>
              <a:t>Energistatistik</a:t>
            </a:r>
            <a:endParaRPr lang="da-DK" dirty="0"/>
          </a:p>
        </p:txBody>
      </p:sp>
      <p:sp>
        <p:nvSpPr>
          <p:cNvPr id="8" name="Und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da-DK" sz="5400" dirty="0" smtClean="0"/>
              <a:t>2022</a:t>
            </a:r>
            <a:br>
              <a:rPr lang="da-DK" sz="5400" dirty="0" smtClean="0"/>
            </a:br>
            <a:endParaRPr lang="da-DK" sz="5400" dirty="0">
              <a:solidFill>
                <a:srgbClr val="FF0000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8403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Vedvarende energi – forbrug fordelt på energivarer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Energistyrelsen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10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838077" y="1715616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115855220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09700" y="2019300"/>
            <a:ext cx="5972175" cy="391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1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Anvendelse af vedvarende energi i 2022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11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838077" y="1731641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410496927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55738" y="2032000"/>
            <a:ext cx="5654675" cy="383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5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Vedvarende energi – andel af samlet energiforbrug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12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03153" y="1615411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331569725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568450" y="1898650"/>
            <a:ext cx="5675313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7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Andel af vedvarende energi iflg. EU-opgørelse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13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82093" y="1703189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214081086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17663" y="1971675"/>
            <a:ext cx="5622925" cy="380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7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sz="4400" dirty="0" smtClean="0"/>
              <a:t>Vindkraftkapacitet og vindkrafts andel af indenlandsk elforsyning</a:t>
            </a:r>
            <a:endParaRPr lang="da-DK" sz="44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14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701081" y="1565148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MW</a:t>
            </a: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376870341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98625" y="1919213"/>
            <a:ext cx="5688013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9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15</a:t>
            </a:fld>
            <a:endParaRPr lang="da-DK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87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Vindkraft på land fordelt på kommuner 2022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30165" y="3227934"/>
            <a:ext cx="1274781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600" y="1522800"/>
            <a:ext cx="4280400" cy="48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Vindkapacitet efter anlægsstørrelse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16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894602" y="1575664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 MW</a:t>
            </a:r>
            <a:endParaRPr lang="da-DK" sz="1400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326645999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884363" y="1909763"/>
            <a:ext cx="5521325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6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Vindkraftproduktion efter anlægsstørrelse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17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670314" y="1683444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367781960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881188" y="1905000"/>
            <a:ext cx="5475287" cy="385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31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err="1" smtClean="0"/>
              <a:t>Elproduktion</a:t>
            </a:r>
            <a:r>
              <a:rPr lang="da-DK" dirty="0" smtClean="0"/>
              <a:t> fordelt efter produktionsform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18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03153" y="155917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404874345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55775" y="1878013"/>
            <a:ext cx="5424488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3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err="1" smtClean="0"/>
              <a:t>Elproduktion</a:t>
            </a:r>
            <a:r>
              <a:rPr lang="da-DK" dirty="0" smtClean="0"/>
              <a:t> fordelt efter anvendt brændsel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19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890759" y="1631180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370234107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78000" y="1982788"/>
            <a:ext cx="5591175" cy="397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62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Bruttoenergiforbrug og </a:t>
            </a:r>
            <a:br>
              <a:rPr lang="da-DK" dirty="0" smtClean="0"/>
            </a:br>
            <a:r>
              <a:rPr lang="da-DK" dirty="0" smtClean="0"/>
              <a:t>CO</a:t>
            </a:r>
            <a:r>
              <a:rPr lang="da-DK" baseline="-25000" dirty="0" smtClean="0"/>
              <a:t>2</a:t>
            </a:r>
            <a:r>
              <a:rPr lang="da-DK" dirty="0" smtClean="0"/>
              <a:t>-emissioner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8" name="Tekstboks 7"/>
          <p:cNvSpPr txBox="1"/>
          <p:nvPr/>
        </p:nvSpPr>
        <p:spPr>
          <a:xfrm>
            <a:off x="3782293" y="1559173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Korrigeret</a:t>
            </a:r>
            <a:endParaRPr lang="da-DK" sz="1400" b="1" dirty="0"/>
          </a:p>
        </p:txBody>
      </p:sp>
      <p:sp>
        <p:nvSpPr>
          <p:cNvPr id="2" name="Tekstboks 1"/>
          <p:cNvSpPr txBox="1"/>
          <p:nvPr/>
        </p:nvSpPr>
        <p:spPr>
          <a:xfrm>
            <a:off x="1406029" y="1775935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Indeks 1990=100</a:t>
            </a:r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305185649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325438" y="2279650"/>
            <a:ext cx="8421687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7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Andre brændsler end kul til </a:t>
            </a:r>
            <a:r>
              <a:rPr lang="da-DK" dirty="0" err="1" smtClean="0"/>
              <a:t>elproduktion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20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143408353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358900" y="1855788"/>
            <a:ext cx="6224588" cy="403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2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Nettoeksport af el fordelt på lande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21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82093" y="159421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427581784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809750" y="1889125"/>
            <a:ext cx="5795963" cy="395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2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Elkapacitet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22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622053" y="1631181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MW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206364341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52600" y="1885950"/>
            <a:ext cx="5935663" cy="411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26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Kraftvarmeandel af termisk el- og fjernvarmeproduktion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23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73931009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339850" y="1703189"/>
            <a:ext cx="6459538" cy="429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1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sz="4400" dirty="0" smtClean="0"/>
              <a:t>Varmelevering 2022 opdelt på anlæggenes primære brændsel</a:t>
            </a:r>
            <a:endParaRPr lang="da-DK" sz="44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24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82093" y="1880317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222664709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76413" y="2127250"/>
            <a:ext cx="5524500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8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Fjernvarmeproduktion fordelt efter produktionsanlæg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25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82093" y="1482460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178368571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90688" y="1736725"/>
            <a:ext cx="5913437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6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sz="4400" dirty="0" smtClean="0"/>
              <a:t>Brændselsforbrug til fjernvarme-produktion, procentvis fordeling</a:t>
            </a:r>
            <a:endParaRPr lang="da-DK" sz="44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26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291877554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14488" y="1730375"/>
            <a:ext cx="5734050" cy="415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5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Faktisk energiforbrug og korrigeret bruttoenergiforbrug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27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867058" y="1561727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347174717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01800" y="1871663"/>
            <a:ext cx="5597525" cy="39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Bruttoenergiforbrug fordelt på brændsler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28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838077" y="1611436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4028516" y="163074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Korrigeret</a:t>
            </a:r>
            <a:endParaRPr lang="da-DK" sz="1400" b="1" dirty="0"/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418959342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97013" y="1889125"/>
            <a:ext cx="6438900" cy="416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7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Bruttoenergiforbrug fordelt på energivarer efter konvertering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29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570566" y="1635891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4028254" y="1635891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Korrigeret</a:t>
            </a:r>
            <a:endParaRPr lang="da-DK" sz="1400" b="1" dirty="0"/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257697018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341438" y="1919288"/>
            <a:ext cx="6103937" cy="407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7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Selvforsyningsgrad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3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103583438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289050" y="1647825"/>
            <a:ext cx="6283325" cy="425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6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Bruttoenergiforbrug fordelt på anvendelser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30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877176" y="153129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4028254" y="1561727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Korrigeret</a:t>
            </a:r>
            <a:endParaRPr lang="da-DK" sz="1400" b="1" dirty="0"/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135351832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06550" y="1863725"/>
            <a:ext cx="6254750" cy="409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9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Endeligt energiforbrug fordelt på anvendelser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31</a:t>
            </a:fld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3776226" y="1715615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sp>
        <p:nvSpPr>
          <p:cNvPr id="3" name="Tekstboks 2"/>
          <p:cNvSpPr txBox="1"/>
          <p:nvPr/>
        </p:nvSpPr>
        <p:spPr>
          <a:xfrm>
            <a:off x="1894602" y="1707979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116921248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66875" y="2020888"/>
            <a:ext cx="5599113" cy="399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2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Endeligt energiforbrug fordelt på energivarer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32</a:t>
            </a:fld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3776226" y="1631181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sp>
        <p:nvSpPr>
          <p:cNvPr id="3" name="Tekstboks 2"/>
          <p:cNvSpPr txBox="1"/>
          <p:nvPr/>
        </p:nvSpPr>
        <p:spPr>
          <a:xfrm>
            <a:off x="1910085" y="1631181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318922377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558925" y="1927225"/>
            <a:ext cx="5957888" cy="401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8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99474" cy="1308571"/>
          </a:xfrm>
        </p:spPr>
        <p:txBody>
          <a:bodyPr/>
          <a:lstStyle/>
          <a:p>
            <a:r>
              <a:rPr lang="da-DK" sz="4400" dirty="0" smtClean="0"/>
              <a:t>Bruttoenergiforbrug og endeligt energiforbrug pr. mio. DKK, BNP (intensitet)</a:t>
            </a:r>
            <a:endParaRPr lang="da-DK" sz="44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33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2088250" y="2213030"/>
            <a:ext cx="4968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TJ pr. mio. DKK, BNP (2010-priser, kædede værdier)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170366439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66888" y="2527300"/>
            <a:ext cx="5302250" cy="373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43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Endeligt elforbrug på anvendelsesområder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34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82093" y="1991221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3854301" y="1991221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166431805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563688" y="2209800"/>
            <a:ext cx="6165850" cy="379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30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Elforbrugets andel af det samlede energiforbrug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35</a:t>
            </a:fld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3926309" y="1762778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sp>
        <p:nvSpPr>
          <p:cNvPr id="3" name="Tekstboks 2"/>
          <p:cNvSpPr txBox="1"/>
          <p:nvPr/>
        </p:nvSpPr>
        <p:spPr>
          <a:xfrm>
            <a:off x="2104758" y="1780705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183930356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12875" y="2041525"/>
            <a:ext cx="6970713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6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Energiforbrug til transport fordelt på transportform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36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838077" y="1827460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da-DK" sz="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92787843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25600" y="2060575"/>
            <a:ext cx="5884863" cy="404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518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Energiforbrug til transport fordelt på drivmidler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37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10085" y="168344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165769281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17663" y="1982788"/>
            <a:ext cx="6059487" cy="406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811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Energiforbrug til vejtransport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38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105696208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087438" y="1454150"/>
            <a:ext cx="6962775" cy="451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007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Energiforbrug fordelt på person- og godstransport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39</a:t>
            </a:fld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1838077" y="1703189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384416808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93863" y="1976438"/>
            <a:ext cx="5689600" cy="409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89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Primær energiproduktion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2270125" y="1313531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382423149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27163" y="1657350"/>
            <a:ext cx="5743575" cy="392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sz="4400" dirty="0" smtClean="0"/>
              <a:t>Energiforbrug til persontransport fordelt på transportmidler</a:t>
            </a:r>
            <a:endParaRPr lang="da-DK" sz="44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40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02427" y="1730926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134068683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84338" y="1955800"/>
            <a:ext cx="5495925" cy="391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0240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Energiforbrug til godstransport fordelt på transportform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41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10085" y="1827460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206105836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58950" y="2095500"/>
            <a:ext cx="5705475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2254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Energi- og elforbrug i produktionserhverv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42</a:t>
            </a:fld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3638277" y="1904571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sp>
        <p:nvSpPr>
          <p:cNvPr id="3" name="Tekstboks 2"/>
          <p:cNvSpPr txBox="1"/>
          <p:nvPr/>
        </p:nvSpPr>
        <p:spPr>
          <a:xfrm>
            <a:off x="1838077" y="189946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334335507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511300" y="2195513"/>
            <a:ext cx="6667500" cy="370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020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da-DK" sz="4400" dirty="0" smtClean="0"/>
              <a:t>Energiforbrug i produktions-erhverv fordelt på energivarer</a:t>
            </a:r>
            <a:endParaRPr lang="da-DK" sz="44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43</a:t>
            </a:fld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3776226" y="1703188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sp>
        <p:nvSpPr>
          <p:cNvPr id="3" name="Tekstboks 2"/>
          <p:cNvSpPr txBox="1"/>
          <p:nvPr/>
        </p:nvSpPr>
        <p:spPr>
          <a:xfrm>
            <a:off x="1910085" y="1703189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289981267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95450" y="1996181"/>
            <a:ext cx="5759450" cy="402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6560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da-DK" dirty="0" smtClean="0"/>
              <a:t>Energiforbrug fordelt på produktionserhverv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44</a:t>
            </a:fld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3776226" y="1663526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sp>
        <p:nvSpPr>
          <p:cNvPr id="3" name="Tekstboks 2"/>
          <p:cNvSpPr txBox="1"/>
          <p:nvPr/>
        </p:nvSpPr>
        <p:spPr>
          <a:xfrm>
            <a:off x="1857752" y="168344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53040588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84338" y="1911350"/>
            <a:ext cx="5699125" cy="395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6981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Elforbrugets andel af det samlede energiforbrug i eget erhverv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45</a:t>
            </a:fld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3776226" y="2053356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11793839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311275" y="2287588"/>
            <a:ext cx="6513513" cy="376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587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Energi- og elforbrug i fremstillingsvirksomhed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46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10085" y="1755452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3776226" y="1755452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266725473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177925" y="1987550"/>
            <a:ext cx="659765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0600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sz="4200" dirty="0" smtClean="0"/>
              <a:t>Energiforbrugets sammensætning i fremstillingsvirksomhed</a:t>
            </a:r>
            <a:endParaRPr lang="da-DK" sz="42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47</a:t>
            </a:fld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3710285" y="1631181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229431295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804988" y="1917700"/>
            <a:ext cx="5518150" cy="403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4745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Energiintensitet i produktionserhverv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48</a:t>
            </a:fld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3782293" y="1487165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sp>
        <p:nvSpPr>
          <p:cNvPr id="3" name="Tekstboks 2"/>
          <p:cNvSpPr txBox="1"/>
          <p:nvPr/>
        </p:nvSpPr>
        <p:spPr>
          <a:xfrm>
            <a:off x="1622053" y="1755452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TJ pr. DKK, BVT (2010-priser, kædede værdier)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36709474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360488" y="2100263"/>
            <a:ext cx="6415087" cy="372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665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err="1" smtClean="0"/>
              <a:t>Elintensitet</a:t>
            </a:r>
            <a:r>
              <a:rPr lang="da-DK" dirty="0" smtClean="0"/>
              <a:t> i produktionserhverv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49</a:t>
            </a:fld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3782293" y="1487165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sp>
        <p:nvSpPr>
          <p:cNvPr id="3" name="Tekstboks 2"/>
          <p:cNvSpPr txBox="1"/>
          <p:nvPr/>
        </p:nvSpPr>
        <p:spPr>
          <a:xfrm>
            <a:off x="1694061" y="1755452"/>
            <a:ext cx="5184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TJ pr. mio. DKK, BVT (2010-priser, kædede værdier)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303078636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287463" y="2132013"/>
            <a:ext cx="6562725" cy="371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724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Reserver og betingede ressourcer for olie og gas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5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237220479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285875" y="2006600"/>
            <a:ext cx="6056313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Energiforbrug pr. beskæftiget i fremstillingsvirksomhed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50</a:t>
            </a:fld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3782293" y="1755452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sp>
        <p:nvSpPr>
          <p:cNvPr id="3" name="Tekstboks 2"/>
          <p:cNvSpPr txBox="1"/>
          <p:nvPr/>
        </p:nvSpPr>
        <p:spPr>
          <a:xfrm>
            <a:off x="1677958" y="2037100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GJ pr. beskæftiget</a:t>
            </a:r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394283242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343025" y="2359025"/>
            <a:ext cx="643255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0662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Energi- og elforbrug i handels- og serviceerhverv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51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2054101" y="1724455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3776226" y="1715616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132140226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254125" y="2060575"/>
            <a:ext cx="6626225" cy="380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3614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Energiforbrug fordelt på energivarer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52</a:t>
            </a:fld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3776226" y="1551785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sp>
        <p:nvSpPr>
          <p:cNvPr id="3" name="Tekstboks 2"/>
          <p:cNvSpPr txBox="1"/>
          <p:nvPr/>
        </p:nvSpPr>
        <p:spPr>
          <a:xfrm>
            <a:off x="1894602" y="1551784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300949672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20813" y="1768475"/>
            <a:ext cx="6021387" cy="423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144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sz="4200" dirty="0" smtClean="0"/>
              <a:t>Energiforbrugets sammensætning i handels- og serviceerhverv</a:t>
            </a:r>
            <a:endParaRPr lang="da-DK" sz="42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53</a:t>
            </a:fld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3782293" y="1703189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271388486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954213" y="1960563"/>
            <a:ext cx="5332412" cy="380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104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Energiforbrug fordelt på erhverv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54</a:t>
            </a:fld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3776226" y="1728768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sp>
        <p:nvSpPr>
          <p:cNvPr id="3" name="Tekstboks 2"/>
          <p:cNvSpPr txBox="1"/>
          <p:nvPr/>
        </p:nvSpPr>
        <p:spPr>
          <a:xfrm>
            <a:off x="1982093" y="175545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367889952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89100" y="1957388"/>
            <a:ext cx="5700713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3235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Energiforbrug til opvarmning i handels- og serviceerhverv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55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05908" y="1721781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3792493" y="1749287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197184924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565275" y="1981200"/>
            <a:ext cx="6026150" cy="422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26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Elforbrug fordelt på erhverv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56</a:t>
            </a:fld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3782293" y="1559173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sp>
        <p:nvSpPr>
          <p:cNvPr id="3" name="Tekstboks 2"/>
          <p:cNvSpPr txBox="1"/>
          <p:nvPr/>
        </p:nvSpPr>
        <p:spPr>
          <a:xfrm>
            <a:off x="1970220" y="1559173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249387503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73238" y="1789113"/>
            <a:ext cx="5675312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548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da-DK" dirty="0" smtClean="0"/>
              <a:t>Energiintensitet i handels- og serviceerhverv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57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613941" y="1861606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TJ pr. mio. DKK BVT i 2010-priser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3854301" y="1864889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264945002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181100" y="2095500"/>
            <a:ext cx="6318250" cy="39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525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da-DK" dirty="0" err="1" smtClean="0"/>
              <a:t>Elintensitet</a:t>
            </a:r>
            <a:r>
              <a:rPr lang="da-DK" dirty="0" smtClean="0"/>
              <a:t> i handels- og serviceerhverv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58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613941" y="1703189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238418" y="1733966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TJ pr. mio. DKK BVT i 2010-priser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kstboks 7"/>
          <p:cNvSpPr txBox="1"/>
          <p:nvPr/>
        </p:nvSpPr>
        <p:spPr>
          <a:xfrm>
            <a:off x="3776226" y="1728243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pic>
        <p:nvPicPr>
          <p:cNvPr id="9" name="Billede 8"/>
          <p:cNvPicPr/>
          <p:nvPr>
            <p:extLst>
              <p:ext uri="{D42A27DB-BD31-4B8C-83A1-F6EECF244321}">
                <p14:modId xmlns:p14="http://schemas.microsoft.com/office/powerpoint/2010/main" val="305383123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358900" y="1991221"/>
            <a:ext cx="600075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5330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Energiforbrug pr. beskæftiget i handels- og serviceerhverv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59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045989" y="1858237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GJ pr.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beskæftiget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3776226" y="1873336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30969344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349375" y="2094036"/>
            <a:ext cx="6021388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163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Naturgasforbrug og </a:t>
            </a:r>
            <a:r>
              <a:rPr lang="da-DK" dirty="0" err="1" smtClean="0"/>
              <a:t>flaring</a:t>
            </a:r>
            <a:r>
              <a:rPr lang="da-DK" dirty="0" smtClean="0"/>
              <a:t> på platforme i Nordsøen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82093" y="1782382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188080862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257300" y="2101850"/>
            <a:ext cx="5984875" cy="407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79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Energiforbrug i husholdninger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60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766069" y="147410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326572134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276350" y="1766888"/>
            <a:ext cx="6210300" cy="404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189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Husholdningers forbrug fordelt på energivarer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61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789406" y="1611435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3776226" y="1631181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256997826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08138" y="1857375"/>
            <a:ext cx="5834062" cy="408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501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Energiforbrug pr. husholdning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62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21344" y="1544966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3710285" y="1544965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313406734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23988" y="1826765"/>
            <a:ext cx="6151562" cy="405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3440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Varmeinstallationer i boliger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63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507974" y="1490703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1000 stk.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223477799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55763" y="1784350"/>
            <a:ext cx="5821362" cy="422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544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Energiforbrug til opvarmning i boliger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64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117997" y="1781098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Indeks 1990=100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3941170" y="1768014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63584853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558925" y="2035175"/>
            <a:ext cx="5989638" cy="394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4349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Nettoenergiforbrug og tab ved opvarmning i boliger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65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27216" y="1659639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3782293" y="1631181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278311512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17663" y="1958975"/>
            <a:ext cx="5915025" cy="410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4574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da-DK" dirty="0" smtClean="0"/>
              <a:t>Privat forbrug og elforbrug i husholdninger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66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537010" y="1758429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Indeks 1990=100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288559633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30363" y="1979613"/>
            <a:ext cx="5942012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87574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da-DK" dirty="0" smtClean="0"/>
              <a:t>Husholdningernes bestand af </a:t>
            </a:r>
            <a:r>
              <a:rPr lang="da-DK" dirty="0" err="1" smtClean="0"/>
              <a:t>elapparater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67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664816" y="1559173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1000 stk.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45244526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30375" y="1790700"/>
            <a:ext cx="5924550" cy="441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34114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Husholdningsapparaters specifikke elforbrug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68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550045" y="160245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kWh/år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217042728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09700" y="1846263"/>
            <a:ext cx="5970588" cy="432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2775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CO</a:t>
            </a:r>
            <a:r>
              <a:rPr lang="da-DK" baseline="-25000" dirty="0" smtClean="0"/>
              <a:t>2</a:t>
            </a:r>
            <a:r>
              <a:rPr lang="da-DK" dirty="0" smtClean="0"/>
              <a:t>-emissioner fra energiforbrug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69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666289" y="1715616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Mio. ton CO</a:t>
            </a:r>
            <a:r>
              <a:rPr lang="da-DK" sz="1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273477689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20838" y="2005013"/>
            <a:ext cx="5897562" cy="395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140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Produktion af vedvarende energi fordelt på energivarer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7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606570" y="1576910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226807758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81138" y="1958975"/>
            <a:ext cx="5614987" cy="413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CO</a:t>
            </a:r>
            <a:r>
              <a:rPr lang="da-DK" baseline="-25000" dirty="0" smtClean="0"/>
              <a:t>2</a:t>
            </a:r>
            <a:r>
              <a:rPr lang="da-DK" dirty="0" smtClean="0"/>
              <a:t>-emissioner fordelt på brændsler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70</a:t>
            </a:fld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1420186" y="1838581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Mio. ton CO</a:t>
            </a:r>
            <a:r>
              <a:rPr lang="da-DK" sz="1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kstboks 7"/>
          <p:cNvSpPr txBox="1"/>
          <p:nvPr/>
        </p:nvSpPr>
        <p:spPr>
          <a:xfrm>
            <a:off x="4028254" y="1842971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Korrigeret</a:t>
            </a:r>
            <a:endParaRPr lang="da-DK" sz="1400" b="1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337817134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66875" y="2174875"/>
            <a:ext cx="5597525" cy="390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6627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sz="4600" dirty="0" smtClean="0"/>
              <a:t>CO</a:t>
            </a:r>
            <a:r>
              <a:rPr lang="da-DK" sz="4600" baseline="-25000" dirty="0" smtClean="0"/>
              <a:t>2</a:t>
            </a:r>
            <a:r>
              <a:rPr lang="da-DK" sz="4600" dirty="0" smtClean="0"/>
              <a:t>-emissioner pr. brændsels-enhed og pr. kWh el</a:t>
            </a:r>
            <a:endParaRPr lang="da-DK" sz="46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71</a:t>
            </a:fld>
            <a:endParaRPr lang="da-DK" dirty="0"/>
          </a:p>
        </p:txBody>
      </p:sp>
      <p:sp>
        <p:nvSpPr>
          <p:cNvPr id="4" name="Tekstboks 3"/>
          <p:cNvSpPr txBox="1"/>
          <p:nvPr/>
        </p:nvSpPr>
        <p:spPr>
          <a:xfrm>
            <a:off x="6021792" y="1749155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Gram pr. kWh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kstboks 2"/>
          <p:cNvSpPr txBox="1"/>
          <p:nvPr/>
        </p:nvSpPr>
        <p:spPr>
          <a:xfrm>
            <a:off x="1532386" y="1749155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Kg pr. GJ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3771307" y="1711453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Korrigeret</a:t>
            </a:r>
            <a:endParaRPr lang="da-DK" sz="1400" b="1" dirty="0"/>
          </a:p>
        </p:txBody>
      </p:sp>
      <p:pic>
        <p:nvPicPr>
          <p:cNvPr id="9" name="Billede 8"/>
          <p:cNvPicPr/>
          <p:nvPr>
            <p:extLst>
              <p:ext uri="{D42A27DB-BD31-4B8C-83A1-F6EECF244321}">
                <p14:modId xmlns:p14="http://schemas.microsoft.com/office/powerpoint/2010/main" val="336389798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543050" y="2020888"/>
            <a:ext cx="5981700" cy="404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8307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Faktiske CO</a:t>
            </a:r>
            <a:r>
              <a:rPr lang="da-DK" baseline="-25000" dirty="0" smtClean="0"/>
              <a:t>2</a:t>
            </a:r>
            <a:r>
              <a:rPr lang="da-DK" dirty="0" smtClean="0"/>
              <a:t>-emissioner fordelt på sektorer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72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406029" y="1715616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Mio. ton CO</a:t>
            </a:r>
            <a:r>
              <a:rPr lang="da-DK" sz="1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372278258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528763" y="1998663"/>
            <a:ext cx="5842000" cy="407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82403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CO</a:t>
            </a:r>
            <a:r>
              <a:rPr lang="da-DK" baseline="-25000" dirty="0" smtClean="0"/>
              <a:t>2</a:t>
            </a:r>
            <a:r>
              <a:rPr lang="da-DK" dirty="0" smtClean="0"/>
              <a:t>-emissioner ved slutforbrug af energi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73</a:t>
            </a:fld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1275675" y="1703189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Mio. ton CO</a:t>
            </a:r>
            <a:r>
              <a:rPr lang="da-DK" sz="1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kstboks 7"/>
          <p:cNvSpPr txBox="1"/>
          <p:nvPr/>
        </p:nvSpPr>
        <p:spPr>
          <a:xfrm>
            <a:off x="4025640" y="174838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Korrigeret</a:t>
            </a:r>
            <a:endParaRPr lang="da-DK" sz="1400" b="1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123900815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03350" y="1949450"/>
            <a:ext cx="6107113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23111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Emissioner af drivhusgasser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74</a:t>
            </a:fld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1406029" y="1644591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Mio. ton CO</a:t>
            </a:r>
            <a:r>
              <a:rPr lang="da-DK" sz="1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-ækvivalent 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23174674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47800" y="1966913"/>
            <a:ext cx="5781675" cy="400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77653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99474" cy="1800200"/>
          </a:xfrm>
        </p:spPr>
        <p:txBody>
          <a:bodyPr/>
          <a:lstStyle/>
          <a:p>
            <a:r>
              <a:rPr lang="da-DK" dirty="0"/>
              <a:t>Faktiske nettoemissioner af drivhusgasser fordelt på oprindelse i </a:t>
            </a:r>
            <a:r>
              <a:rPr lang="da-DK" dirty="0" smtClean="0"/>
              <a:t>2021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75</a:t>
            </a:fld>
            <a:endParaRPr lang="da-DK" dirty="0"/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260419943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992313" y="2135188"/>
            <a:ext cx="5103812" cy="4048125"/>
          </a:xfrm>
          <a:prstGeom prst="rect">
            <a:avLst/>
          </a:prstGeom>
        </p:spPr>
      </p:pic>
      <p:sp>
        <p:nvSpPr>
          <p:cNvPr id="4" name="Tekstfelt 3"/>
          <p:cNvSpPr txBox="1"/>
          <p:nvPr/>
        </p:nvSpPr>
        <p:spPr>
          <a:xfrm>
            <a:off x="6100550" y="5087565"/>
            <a:ext cx="304821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/>
              <a:t>* Affaldsdeponier mm.: Deponi af affald, Spildevandsrensning, Andet affald (bioforgasning mm.), Indirekte CO2-emissioner</a:t>
            </a:r>
          </a:p>
          <a:p>
            <a:endParaRPr lang="da-DK" sz="1100" dirty="0"/>
          </a:p>
        </p:txBody>
      </p:sp>
    </p:spTree>
    <p:extLst>
      <p:ext uri="{BB962C8B-B14F-4D97-AF65-F5344CB8AC3E}">
        <p14:creationId xmlns:p14="http://schemas.microsoft.com/office/powerpoint/2010/main" val="266082628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sz="4000" dirty="0" smtClean="0"/>
              <a:t>Faktiske nettoemissioner af drivhusgasser fordelt på oprindelse</a:t>
            </a:r>
            <a:endParaRPr lang="da-DK" sz="40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76</a:t>
            </a:fld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1406029" y="1673710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Mio. ton CO</a:t>
            </a:r>
            <a:r>
              <a:rPr lang="da-DK" sz="1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-ækvivalent 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388225431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136650" y="1922463"/>
            <a:ext cx="6386513" cy="4327525"/>
          </a:xfrm>
          <a:prstGeom prst="rect">
            <a:avLst/>
          </a:prstGeom>
        </p:spPr>
      </p:pic>
      <p:sp>
        <p:nvSpPr>
          <p:cNvPr id="8" name="Tekstfelt 7"/>
          <p:cNvSpPr txBox="1"/>
          <p:nvPr/>
        </p:nvSpPr>
        <p:spPr>
          <a:xfrm>
            <a:off x="7238677" y="4929123"/>
            <a:ext cx="191008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/>
              <a:t>* Affaldsdeponier mm.: Deponi af affald, Spildevandsrensning, Andet affald (bioforgasning mm.), Indirekte CO2-emissioner</a:t>
            </a:r>
          </a:p>
          <a:p>
            <a:endParaRPr lang="da-DK" sz="1100" dirty="0"/>
          </a:p>
        </p:txBody>
      </p:sp>
    </p:spTree>
    <p:extLst>
      <p:ext uri="{BB962C8B-B14F-4D97-AF65-F5344CB8AC3E}">
        <p14:creationId xmlns:p14="http://schemas.microsoft.com/office/powerpoint/2010/main" val="312386470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263029"/>
            <a:ext cx="8233887" cy="1728192"/>
          </a:xfrm>
        </p:spPr>
        <p:txBody>
          <a:bodyPr/>
          <a:lstStyle/>
          <a:p>
            <a:r>
              <a:rPr lang="da-DK" sz="4000" dirty="0" smtClean="0"/>
              <a:t>Faktiske CO</a:t>
            </a:r>
            <a:r>
              <a:rPr lang="da-DK" sz="4000" baseline="-25000" dirty="0" smtClean="0"/>
              <a:t>2</a:t>
            </a:r>
            <a:r>
              <a:rPr lang="da-DK" sz="4000" dirty="0" smtClean="0"/>
              <a:t>-emissioner fra energiforbrug i 2022, kvote- og ikke-kvoteomfattet</a:t>
            </a:r>
            <a:endParaRPr lang="da-DK" sz="40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77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799854" y="2065171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1000 ton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357862279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908175" y="2293938"/>
            <a:ext cx="5319713" cy="370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81107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da-DK" dirty="0" smtClean="0"/>
              <a:t>Energiudgifter i erhverv og husholdninger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78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829965" y="1700648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Mia. DKK, løbende priser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243127889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570038" y="2051050"/>
            <a:ext cx="5689600" cy="390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73254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Energiudgifter i produktionserhverv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79</a:t>
            </a:fld>
            <a:endParaRPr lang="da-DK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045989" y="1747678"/>
            <a:ext cx="25971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1400" dirty="0">
                <a:ea typeface="Verdana" panose="020B0604030504040204" pitchFamily="34" charset="0"/>
                <a:cs typeface="Verdana" panose="020B0604030504040204" pitchFamily="34" charset="0"/>
              </a:rPr>
              <a:t>Mia. DKK, løbende priser</a:t>
            </a:r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397416486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563688" y="2060575"/>
            <a:ext cx="5832475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72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Forbrug af affald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27216" y="1333276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412053877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354138" y="1563688"/>
            <a:ext cx="6070600" cy="422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5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Energiudgifter fordelt på brændsler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80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478037" y="1682011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Mia. DKK, løbende priser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257160380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570038" y="1957388"/>
            <a:ext cx="5865812" cy="407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5835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Provenu af energi-, CO</a:t>
            </a:r>
            <a:r>
              <a:rPr lang="da-DK" baseline="-25000" dirty="0" smtClean="0"/>
              <a:t>2</a:t>
            </a:r>
            <a:r>
              <a:rPr lang="da-DK" dirty="0" smtClean="0"/>
              <a:t>- og svovlafgifter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81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436945" y="1709403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Mia. DKK, løbende priser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345166231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35100" y="2055813"/>
            <a:ext cx="5842000" cy="399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89988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Energiudgift og afgifts-provenu i faste priser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82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478037" y="1857077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Mia. DKK, faste 2022-priser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292552724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19225" y="2141538"/>
            <a:ext cx="5662613" cy="387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7295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Værdi af råolie- og naturgasproduktion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83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550045" y="1897913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Mia. DKK, løbende priser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234971829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584325" y="2198688"/>
            <a:ext cx="5510213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77291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Eksport af energiteknologi </a:t>
            </a:r>
            <a:br>
              <a:rPr lang="da-DK" dirty="0" smtClean="0"/>
            </a:br>
            <a:r>
              <a:rPr lang="da-DK" dirty="0" smtClean="0"/>
              <a:t>og -udstyr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84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117997" y="1846003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Mia. DKK, løbende priser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366706333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76413" y="2120900"/>
            <a:ext cx="5549900" cy="384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5704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Spotmarkedspriser på råolie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Energistyrelsen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85</a:t>
            </a:fld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469925" y="5787900"/>
            <a:ext cx="4824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*Priserne for 2022 dækker alene </a:t>
            </a:r>
            <a:r>
              <a:rPr lang="da-D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første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halvår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kstboks 2"/>
          <p:cNvSpPr txBox="1"/>
          <p:nvPr/>
        </p:nvSpPr>
        <p:spPr>
          <a:xfrm>
            <a:off x="829965" y="1281455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USD pr. tønde, gennemsnitlige årspriser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299288816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384300" y="1741487"/>
            <a:ext cx="5862638" cy="399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1407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CO</a:t>
            </a:r>
            <a:r>
              <a:rPr lang="da-DK" baseline="-25000" dirty="0"/>
              <a:t>2</a:t>
            </a:r>
            <a:r>
              <a:rPr lang="da-DK" dirty="0"/>
              <a:t>-priser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5591-981E-4A58-B0B3-7DB132FEA237}" type="datetime2">
              <a:rPr lang="da-DK" smtClean="0"/>
              <a:t>1. december 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86</a:t>
            </a:fld>
            <a:endParaRPr lang="da-DK" dirty="0"/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305781692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387475" y="1885950"/>
            <a:ext cx="6091238" cy="4113213"/>
          </a:xfrm>
          <a:prstGeom prst="rect">
            <a:avLst/>
          </a:prstGeom>
        </p:spPr>
      </p:pic>
      <p:sp>
        <p:nvSpPr>
          <p:cNvPr id="8" name="Tekstboks 7"/>
          <p:cNvSpPr txBox="1"/>
          <p:nvPr/>
        </p:nvSpPr>
        <p:spPr>
          <a:xfrm>
            <a:off x="1406029" y="1611538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EUR/ton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10768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Spotmarkedspriser på el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87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334021" y="1490703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DKK, øre pr. kWh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226214878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71613" y="1814513"/>
            <a:ext cx="5603875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5588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Energipriser for husholdninger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88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334021" y="1638570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DKK, løbende priser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320853166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309688" y="1917700"/>
            <a:ext cx="5799137" cy="405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98330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Energipriser for husholdninger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89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694061" y="1703189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DKK, 2022-priser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347661742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79575" y="1958975"/>
            <a:ext cx="5905500" cy="408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24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Forbrug af vedvarende energi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894602" y="1376542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312449728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544638" y="1647825"/>
            <a:ext cx="5899150" cy="417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Elpriser for erhvervskunder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90</a:t>
            </a:fld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469925" y="5807645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Kilde: Eurostat</a:t>
            </a:r>
            <a:endParaRPr lang="da-DK" sz="1400" dirty="0"/>
          </a:p>
        </p:txBody>
      </p:sp>
      <p:sp>
        <p:nvSpPr>
          <p:cNvPr id="3" name="Tekstboks 2"/>
          <p:cNvSpPr txBox="1"/>
          <p:nvPr/>
        </p:nvSpPr>
        <p:spPr>
          <a:xfrm>
            <a:off x="1670314" y="1697148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DKK pr. kWh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332132541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593850" y="1939925"/>
            <a:ext cx="5565775" cy="382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673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Naturgaspriser for erhvervskunder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91</a:t>
            </a:fld>
            <a:endParaRPr lang="da-DK" dirty="0"/>
          </a:p>
        </p:txBody>
      </p:sp>
      <p:sp>
        <p:nvSpPr>
          <p:cNvPr id="4" name="Tekstboks 3"/>
          <p:cNvSpPr txBox="1"/>
          <p:nvPr/>
        </p:nvSpPr>
        <p:spPr>
          <a:xfrm>
            <a:off x="469925" y="5807645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Kilde: Eurostat</a:t>
            </a:r>
            <a:endParaRPr lang="da-DK" sz="1400" dirty="0"/>
          </a:p>
        </p:txBody>
      </p:sp>
      <p:sp>
        <p:nvSpPr>
          <p:cNvPr id="3" name="Tekstboks 2"/>
          <p:cNvSpPr txBox="1"/>
          <p:nvPr/>
        </p:nvSpPr>
        <p:spPr>
          <a:xfrm>
            <a:off x="1694061" y="1631181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DKK pr. m</a:t>
            </a:r>
            <a:r>
              <a:rPr lang="da-DK" sz="14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da-DK" sz="1400" baseline="30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20321558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62113" y="1990725"/>
            <a:ext cx="5534025" cy="385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8570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Benzinpriser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92</a:t>
            </a:fld>
            <a:endParaRPr lang="da-DK" dirty="0"/>
          </a:p>
        </p:txBody>
      </p:sp>
      <p:sp>
        <p:nvSpPr>
          <p:cNvPr id="7" name="Tekstboks 3"/>
          <p:cNvSpPr txBox="1"/>
          <p:nvPr/>
        </p:nvSpPr>
        <p:spPr>
          <a:xfrm>
            <a:off x="469925" y="5807645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Kilde: Oil Bulletin, EU-kommissionen </a:t>
            </a:r>
            <a:endParaRPr lang="da-DK" sz="1400" dirty="0"/>
          </a:p>
        </p:txBody>
      </p:sp>
      <p:sp>
        <p:nvSpPr>
          <p:cNvPr id="3" name="Tekstboks 2"/>
          <p:cNvSpPr txBox="1"/>
          <p:nvPr/>
        </p:nvSpPr>
        <p:spPr>
          <a:xfrm>
            <a:off x="1645492" y="1615192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DKK pr. liter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33517117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552575" y="1887538"/>
            <a:ext cx="5476875" cy="379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0382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Forbrugerprisens sammen-sætning, husholdninger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93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320173658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362075" y="1689100"/>
            <a:ext cx="6024563" cy="419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6729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Elpriser for husholdninger* 1997-2023 (pr. 1. januar)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94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757957" y="1589363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DKK øre pr. kWh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102797011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47800" y="1905000"/>
            <a:ext cx="5583238" cy="3803650"/>
          </a:xfrm>
          <a:prstGeom prst="rect">
            <a:avLst/>
          </a:prstGeom>
        </p:spPr>
      </p:pic>
      <p:sp>
        <p:nvSpPr>
          <p:cNvPr id="9" name="Tekstboks 2"/>
          <p:cNvSpPr txBox="1"/>
          <p:nvPr/>
        </p:nvSpPr>
        <p:spPr>
          <a:xfrm>
            <a:off x="922493" y="5717094"/>
            <a:ext cx="746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*Gennemsnitlige elpris for husholdningskunder med et årsforbrug på 4000 kWh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65260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b="1" dirty="0"/>
              <a:t>Naturgaspris for husholdninger </a:t>
            </a:r>
            <a:r>
              <a:rPr lang="da-DK" sz="4000" b="1" dirty="0" smtClean="0"/>
              <a:t>2018H1-2022H2</a:t>
            </a:r>
            <a:r>
              <a:rPr lang="da-DK" sz="4000" dirty="0"/>
              <a:t/>
            </a:r>
            <a:br>
              <a:rPr lang="da-DK" sz="4000" dirty="0"/>
            </a:br>
            <a:endParaRPr lang="da-DK" sz="40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95</a:t>
            </a:fld>
            <a:endParaRPr lang="da-DK" dirty="0"/>
          </a:p>
        </p:txBody>
      </p:sp>
      <p:sp>
        <p:nvSpPr>
          <p:cNvPr id="8" name="Tekstboks 7"/>
          <p:cNvSpPr txBox="1"/>
          <p:nvPr/>
        </p:nvSpPr>
        <p:spPr>
          <a:xfrm>
            <a:off x="1686973" y="1828009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DKK pr. m3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278236144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825625" y="2135237"/>
            <a:ext cx="5705475" cy="381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8379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Forbrug</a:t>
            </a:r>
            <a:r>
              <a:rPr lang="da-DK" sz="4400" dirty="0" smtClean="0"/>
              <a:t> af vedvarende energi</a:t>
            </a:r>
            <a:endParaRPr lang="da-DK" sz="44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96</a:t>
            </a:fld>
            <a:endParaRPr lang="da-DK" dirty="0"/>
          </a:p>
        </p:txBody>
      </p:sp>
      <p:sp>
        <p:nvSpPr>
          <p:cNvPr id="16" name="Tekstboks 7"/>
          <p:cNvSpPr txBox="1"/>
          <p:nvPr/>
        </p:nvSpPr>
        <p:spPr>
          <a:xfrm>
            <a:off x="1776514" y="1559173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Exajoules</a:t>
            </a:r>
            <a:endParaRPr lang="da-DK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137551615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81175" y="1919213"/>
            <a:ext cx="5572125" cy="383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8125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Forbrug af olie fordelt på regioner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97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670314" y="1559693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Mio. ton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346931262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70050" y="1954213"/>
            <a:ext cx="5581650" cy="392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1118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Energiforbrug fordelt på regioner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98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406029" y="1561727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Mio. ton oliækvivalent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20938139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90663" y="1897063"/>
            <a:ext cx="5661025" cy="397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747952"/>
      </p:ext>
    </p:extLst>
  </p:cSld>
  <p:clrMapOvr>
    <a:masterClrMapping/>
  </p:clrMapOvr>
</p:sld>
</file>

<file path=ppt/theme/theme1.xml><?xml version="1.0" encoding="utf-8"?>
<a:theme xmlns:a="http://schemas.openxmlformats.org/drawingml/2006/main" name="EFKM_Ppt_ENS_vDK_01">
  <a:themeElements>
    <a:clrScheme name="EFKM">
      <a:dk1>
        <a:srgbClr val="000000"/>
      </a:dk1>
      <a:lt1>
        <a:sysClr val="window" lastClr="FFFFFF"/>
      </a:lt1>
      <a:dk2>
        <a:srgbClr val="1F497D"/>
      </a:dk2>
      <a:lt2>
        <a:srgbClr val="1DE2CD"/>
      </a:lt2>
      <a:accent1>
        <a:srgbClr val="0097A7"/>
      </a:accent1>
      <a:accent2>
        <a:srgbClr val="045C65"/>
      </a:accent2>
      <a:accent3>
        <a:srgbClr val="FF5252"/>
      </a:accent3>
      <a:accent4>
        <a:srgbClr val="673AB7"/>
      </a:accent4>
      <a:accent5>
        <a:srgbClr val="0C2D83"/>
      </a:accent5>
      <a:accent6>
        <a:srgbClr val="0091EA"/>
      </a:accent6>
      <a:hlink>
        <a:srgbClr val="0000FF"/>
      </a:hlink>
      <a:folHlink>
        <a:srgbClr val="800080"/>
      </a:folHlink>
    </a:clrScheme>
    <a:fontScheme name="EFK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EFKM_Ppt_ENS_vDK_01</Template>
  <TotalTime>2203</TotalTime>
  <Words>1185</Words>
  <Application>Microsoft Office PowerPoint</Application>
  <PresentationFormat>Brugerdefineret</PresentationFormat>
  <Paragraphs>423</Paragraphs>
  <Slides>98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98</vt:i4>
      </vt:variant>
    </vt:vector>
  </HeadingPairs>
  <TitlesOfParts>
    <vt:vector size="103" baseType="lpstr">
      <vt:lpstr>Arial</vt:lpstr>
      <vt:lpstr>Calibri</vt:lpstr>
      <vt:lpstr>Symbol</vt:lpstr>
      <vt:lpstr>Verdana</vt:lpstr>
      <vt:lpstr>EFKM_Ppt_ENS_vDK_01</vt:lpstr>
      <vt:lpstr>Energistatistik</vt:lpstr>
      <vt:lpstr>Bruttoenergiforbrug og  CO2-emissioner</vt:lpstr>
      <vt:lpstr>Selvforsyningsgrad</vt:lpstr>
      <vt:lpstr>Primær energiproduktion</vt:lpstr>
      <vt:lpstr>Reserver og betingede ressourcer for olie og gas</vt:lpstr>
      <vt:lpstr>Naturgasforbrug og flaring på platforme i Nordsøen</vt:lpstr>
      <vt:lpstr>Produktion af vedvarende energi fordelt på energivarer</vt:lpstr>
      <vt:lpstr>Forbrug af affald</vt:lpstr>
      <vt:lpstr>Forbrug af vedvarende energi</vt:lpstr>
      <vt:lpstr>Vedvarende energi – forbrug fordelt på energivarer</vt:lpstr>
      <vt:lpstr>Anvendelse af vedvarende energi i 2022</vt:lpstr>
      <vt:lpstr>Vedvarende energi – andel af samlet energiforbrug</vt:lpstr>
      <vt:lpstr>Andel af vedvarende energi iflg. EU-opgørelse</vt:lpstr>
      <vt:lpstr>Vindkraftkapacitet og vindkrafts andel af indenlandsk elforsyning</vt:lpstr>
      <vt:lpstr>Vindkraft på land fordelt på kommuner 2022</vt:lpstr>
      <vt:lpstr>Vindkapacitet efter anlægsstørrelse</vt:lpstr>
      <vt:lpstr>Vindkraftproduktion efter anlægsstørrelse</vt:lpstr>
      <vt:lpstr>Elproduktion fordelt efter produktionsform</vt:lpstr>
      <vt:lpstr>Elproduktion fordelt efter anvendt brændsel</vt:lpstr>
      <vt:lpstr>Andre brændsler end kul til elproduktion</vt:lpstr>
      <vt:lpstr>Nettoeksport af el fordelt på lande</vt:lpstr>
      <vt:lpstr>Elkapacitet</vt:lpstr>
      <vt:lpstr>Kraftvarmeandel af termisk el- og fjernvarmeproduktion</vt:lpstr>
      <vt:lpstr>Varmelevering 2022 opdelt på anlæggenes primære brændsel</vt:lpstr>
      <vt:lpstr>Fjernvarmeproduktion fordelt efter produktionsanlæg</vt:lpstr>
      <vt:lpstr>Brændselsforbrug til fjernvarme-produktion, procentvis fordeling</vt:lpstr>
      <vt:lpstr>Faktisk energiforbrug og korrigeret bruttoenergiforbrug</vt:lpstr>
      <vt:lpstr>Bruttoenergiforbrug fordelt på brændsler</vt:lpstr>
      <vt:lpstr>Bruttoenergiforbrug fordelt på energivarer efter konvertering</vt:lpstr>
      <vt:lpstr>Bruttoenergiforbrug fordelt på anvendelser</vt:lpstr>
      <vt:lpstr>Endeligt energiforbrug fordelt på anvendelser</vt:lpstr>
      <vt:lpstr>Endeligt energiforbrug fordelt på energivarer</vt:lpstr>
      <vt:lpstr>Bruttoenergiforbrug og endeligt energiforbrug pr. mio. DKK, BNP (intensitet)</vt:lpstr>
      <vt:lpstr>Endeligt elforbrug på anvendelsesområder</vt:lpstr>
      <vt:lpstr>Elforbrugets andel af det samlede energiforbrug</vt:lpstr>
      <vt:lpstr>Energiforbrug til transport fordelt på transportform</vt:lpstr>
      <vt:lpstr>Energiforbrug til transport fordelt på drivmidler</vt:lpstr>
      <vt:lpstr>Energiforbrug til vejtransport</vt:lpstr>
      <vt:lpstr>Energiforbrug fordelt på person- og godstransport</vt:lpstr>
      <vt:lpstr>Energiforbrug til persontransport fordelt på transportmidler</vt:lpstr>
      <vt:lpstr>Energiforbrug til godstransport fordelt på transportform</vt:lpstr>
      <vt:lpstr>Energi- og elforbrug i produktionserhverv</vt:lpstr>
      <vt:lpstr>Energiforbrug i produktions-erhverv fordelt på energivarer</vt:lpstr>
      <vt:lpstr>Energiforbrug fordelt på produktionserhverv</vt:lpstr>
      <vt:lpstr>Elforbrugets andel af det samlede energiforbrug i eget erhverv</vt:lpstr>
      <vt:lpstr>Energi- og elforbrug i fremstillingsvirksomhed</vt:lpstr>
      <vt:lpstr>Energiforbrugets sammensætning i fremstillingsvirksomhed</vt:lpstr>
      <vt:lpstr>Energiintensitet i produktionserhverv</vt:lpstr>
      <vt:lpstr>Elintensitet i produktionserhverv</vt:lpstr>
      <vt:lpstr>Energiforbrug pr. beskæftiget i fremstillingsvirksomhed</vt:lpstr>
      <vt:lpstr>Energi- og elforbrug i handels- og serviceerhverv</vt:lpstr>
      <vt:lpstr>Energiforbrug fordelt på energivarer</vt:lpstr>
      <vt:lpstr>Energiforbrugets sammensætning i handels- og serviceerhverv</vt:lpstr>
      <vt:lpstr>Energiforbrug fordelt på erhverv</vt:lpstr>
      <vt:lpstr>Energiforbrug til opvarmning i handels- og serviceerhverv</vt:lpstr>
      <vt:lpstr>Elforbrug fordelt på erhverv</vt:lpstr>
      <vt:lpstr>Energiintensitet i handels- og serviceerhverv</vt:lpstr>
      <vt:lpstr>Elintensitet i handels- og serviceerhverv</vt:lpstr>
      <vt:lpstr>Energiforbrug pr. beskæftiget i handels- og serviceerhverv</vt:lpstr>
      <vt:lpstr>Energiforbrug i husholdninger</vt:lpstr>
      <vt:lpstr>Husholdningers forbrug fordelt på energivarer</vt:lpstr>
      <vt:lpstr>Energiforbrug pr. husholdning</vt:lpstr>
      <vt:lpstr>Varmeinstallationer i boliger</vt:lpstr>
      <vt:lpstr>Energiforbrug til opvarmning i boliger</vt:lpstr>
      <vt:lpstr>Nettoenergiforbrug og tab ved opvarmning i boliger</vt:lpstr>
      <vt:lpstr>Privat forbrug og elforbrug i husholdninger</vt:lpstr>
      <vt:lpstr>Husholdningernes bestand af elapparater</vt:lpstr>
      <vt:lpstr>Husholdningsapparaters specifikke elforbrug</vt:lpstr>
      <vt:lpstr>CO2-emissioner fra energiforbrug</vt:lpstr>
      <vt:lpstr>CO2-emissioner fordelt på brændsler</vt:lpstr>
      <vt:lpstr>CO2-emissioner pr. brændsels-enhed og pr. kWh el</vt:lpstr>
      <vt:lpstr>Faktiske CO2-emissioner fordelt på sektorer</vt:lpstr>
      <vt:lpstr>CO2-emissioner ved slutforbrug af energi</vt:lpstr>
      <vt:lpstr>Emissioner af drivhusgasser</vt:lpstr>
      <vt:lpstr>Faktiske nettoemissioner af drivhusgasser fordelt på oprindelse i 2021</vt:lpstr>
      <vt:lpstr>Faktiske nettoemissioner af drivhusgasser fordelt på oprindelse</vt:lpstr>
      <vt:lpstr>Faktiske CO2-emissioner fra energiforbrug i 2022, kvote- og ikke-kvoteomfattet</vt:lpstr>
      <vt:lpstr>Energiudgifter i erhverv og husholdninger</vt:lpstr>
      <vt:lpstr>Energiudgifter i produktionserhverv</vt:lpstr>
      <vt:lpstr>Energiudgifter fordelt på brændsler</vt:lpstr>
      <vt:lpstr>Provenu af energi-, CO2- og svovlafgifter</vt:lpstr>
      <vt:lpstr>Energiudgift og afgifts-provenu i faste priser</vt:lpstr>
      <vt:lpstr>Værdi af råolie- og naturgasproduktion</vt:lpstr>
      <vt:lpstr>Eksport af energiteknologi  og -udstyr</vt:lpstr>
      <vt:lpstr>Spotmarkedspriser på råolie</vt:lpstr>
      <vt:lpstr>CO2-priser</vt:lpstr>
      <vt:lpstr>Spotmarkedspriser på el</vt:lpstr>
      <vt:lpstr>Energipriser for husholdninger</vt:lpstr>
      <vt:lpstr>Energipriser for husholdninger</vt:lpstr>
      <vt:lpstr>Elpriser for erhvervskunder</vt:lpstr>
      <vt:lpstr>Naturgaspriser for erhvervskunder</vt:lpstr>
      <vt:lpstr>Benzinpriser</vt:lpstr>
      <vt:lpstr>Forbrugerprisens sammen-sætning, husholdninger</vt:lpstr>
      <vt:lpstr>Elpriser for husholdninger* 1997-2023 (pr. 1. januar)</vt:lpstr>
      <vt:lpstr>Naturgaspris for husholdninger 2018H1-2022H2 </vt:lpstr>
      <vt:lpstr>Forbrug af vedvarende energi</vt:lpstr>
      <vt:lpstr>Forbrug af olie fordelt på regioner</vt:lpstr>
      <vt:lpstr>Energiforbrug fordelt på regioner</vt:lpstr>
    </vt:vector>
  </TitlesOfParts>
  <Company>Statens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Line Jensen</dc:creator>
  <cp:lastModifiedBy>Ane Fjord</cp:lastModifiedBy>
  <cp:revision>285</cp:revision>
  <dcterms:created xsi:type="dcterms:W3CDTF">2016-06-01T09:27:26Z</dcterms:created>
  <dcterms:modified xsi:type="dcterms:W3CDTF">2023-12-01T06:54:21Z</dcterms:modified>
</cp:coreProperties>
</file>