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2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  <p:sldId id="355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39" r:id="rId96"/>
    <p:sldId id="351" r:id="rId97"/>
    <p:sldId id="352" r:id="rId98"/>
    <p:sldId id="353" r:id="rId99"/>
  </p:sldIdLst>
  <p:sldSz cx="9148763" cy="6862763"/>
  <p:notesSz cx="6805613" cy="99441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D2C-4711-4D32-8374-9020AB3FCA34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7F88-91A9-4449-AEF6-9A92B5CD18EE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7CC2C4-0711-49A2-8A2D-2162DBA4235C}" type="datetime2">
              <a:rPr lang="da-DK" smtClean="0"/>
              <a:t>1. december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C94-3C2F-492D-9DED-E61B91AB74A1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EDD5-B92B-45A6-9EDB-E0BADCC7B7AE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290-6B00-4464-AC46-D68291ED1D5D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52A1-8E62-48AD-8AD9-DB307E2B7291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86DF-E34D-40B9-B7AF-6422035BF1B6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8AA4-AE85-4DD1-A58D-4AA7D43200AC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EF8-A9C2-4467-BD85-8A39643703A7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B7E9FE04-956F-40AB-82A7-84E5F9699DBE}" type="datetime2">
              <a:rPr lang="da-DK" smtClean="0"/>
              <a:t>1. december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altLang="da-DK" dirty="0" smtClean="0"/>
              <a:t>Energy </a:t>
            </a:r>
            <a:r>
              <a:rPr lang="da-DK" altLang="da-DK" dirty="0" err="1" smtClean="0"/>
              <a:t>Statistics</a:t>
            </a:r>
            <a:r>
              <a:rPr lang="da-DK" altLang="da-DK" dirty="0" smtClean="0"/>
              <a:t> in </a:t>
            </a:r>
            <a:r>
              <a:rPr lang="da-DK" altLang="da-DK" dirty="0"/>
              <a:t>Denmark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575001" y="4318981"/>
            <a:ext cx="8111764" cy="2150685"/>
          </a:xfrm>
        </p:spPr>
        <p:txBody>
          <a:bodyPr/>
          <a:lstStyle/>
          <a:p>
            <a:pPr algn="ctr"/>
            <a:r>
              <a:rPr lang="da-DK" sz="5400" dirty="0" smtClean="0"/>
              <a:t>2022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400" dirty="0"/>
              <a:t>Renewable energy – consumption by energy product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6632566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36725" y="1974850"/>
            <a:ext cx="5661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Use of renewable energy in </a:t>
            </a:r>
            <a:r>
              <a:rPr lang="en-US" sz="4800" dirty="0" smtClean="0"/>
              <a:t>2022</a:t>
            </a:r>
            <a:endParaRPr lang="da-DK" sz="48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9927890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8163" y="2028825"/>
            <a:ext cx="5519737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Renewable energy - share of total energy consumption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08469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2451743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987550"/>
            <a:ext cx="5753100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Share of renewable energy according to the EU method of calculation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1114053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7988" y="1990725"/>
            <a:ext cx="5781675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Wind power capacity and wind power’s share of domestic electricity supply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552254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885950"/>
            <a:ext cx="5748337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Wind power onshore by municipality </a:t>
            </a:r>
            <a:r>
              <a:rPr lang="en-US" sz="4000" dirty="0" smtClean="0"/>
              <a:t>2022</a:t>
            </a:r>
            <a:endParaRPr lang="da-DK" sz="4000" dirty="0">
              <a:solidFill>
                <a:srgbClr val="FF000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0" y="1522800"/>
            <a:ext cx="4280400" cy="48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Wind power capacity by turbine size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8892089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8163" y="1854200"/>
            <a:ext cx="5519737" cy="39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Wind power production by turbine size</a:t>
            </a:r>
            <a:r>
              <a:rPr lang="en-US" dirty="0"/>
              <a:t/>
            </a:r>
            <a:br>
              <a:rPr lang="en-US" dirty="0"/>
            </a:b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480218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3088" y="1906588"/>
            <a:ext cx="5453062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Electricity production by type of producer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5917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8898200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9438" y="1831975"/>
            <a:ext cx="54371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by </a:t>
            </a:r>
            <a:r>
              <a:rPr lang="da-DK" dirty="0" err="1"/>
              <a:t>fuel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311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33805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3400" y="1911350"/>
            <a:ext cx="5535613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Gross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consumption</a:t>
            </a:r>
            <a:r>
              <a:rPr lang="da-DK" dirty="0" smtClean="0"/>
              <a:t> and emissions of CO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6735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sz="1400" b="1" dirty="0" err="1"/>
              <a:t>Adjusted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78973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 1990=100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2094662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6075" y="1987550"/>
            <a:ext cx="5903913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Other fuels than coal for electricity production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86875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8638" y="2135188"/>
            <a:ext cx="55403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Net exports of electricity by country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253890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0225" y="2038350"/>
            <a:ext cx="5535613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capacity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3240866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7688" y="1901825"/>
            <a:ext cx="5503862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400" dirty="0"/>
              <a:t>CHP share of thermal power and district heating production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98160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7688" y="2111375"/>
            <a:ext cx="550386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Heat </a:t>
            </a:r>
            <a:r>
              <a:rPr lang="da-DK" sz="4400" dirty="0" err="1" smtClean="0"/>
              <a:t>supply</a:t>
            </a:r>
            <a:r>
              <a:rPr lang="da-DK" sz="4400" dirty="0" smtClean="0"/>
              <a:t> 2022 </a:t>
            </a:r>
            <a:r>
              <a:rPr lang="en-US" sz="4400" dirty="0"/>
              <a:t>by type of primary fuel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54101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190781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9913" y="1991221"/>
            <a:ext cx="545465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District heating production by type of production plant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798116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1025" y="1901825"/>
            <a:ext cx="54324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Fuel consumption for district heating production, percentage distribution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71656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8638" y="1681163"/>
            <a:ext cx="5543550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Observed energy consumption and adjusted gross energy consumption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502466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9738" y="1858069"/>
            <a:ext cx="571658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fuel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34321" y="1487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182344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827213"/>
            <a:ext cx="5753100" cy="40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energy product after transformation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34321" y="15394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2988884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928489"/>
            <a:ext cx="5751513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Degree</a:t>
            </a:r>
            <a:r>
              <a:rPr lang="da-DK" sz="4800" dirty="0"/>
              <a:t> of </a:t>
            </a:r>
            <a:r>
              <a:rPr lang="da-DK" sz="4800" dirty="0" err="1"/>
              <a:t>self-sufficiency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589496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0200" y="1782763"/>
            <a:ext cx="59372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use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8423" y="155797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034321" y="15394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0499433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808163"/>
            <a:ext cx="5768975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Final energy consumption by use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7519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4831962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8163" y="2119313"/>
            <a:ext cx="5522912" cy="36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Final energy consumption by energy product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8722459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833563"/>
            <a:ext cx="576103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altLang="da-DK" sz="3400" dirty="0"/>
              <a:t>Gross </a:t>
            </a:r>
            <a:r>
              <a:rPr lang="da-DK" altLang="da-DK" sz="3400" dirty="0" err="1"/>
              <a:t>energy</a:t>
            </a:r>
            <a:r>
              <a:rPr lang="da-DK" altLang="da-DK" sz="3400" dirty="0"/>
              <a:t> </a:t>
            </a:r>
            <a:r>
              <a:rPr lang="da-DK" altLang="da-DK" sz="3400" dirty="0" err="1"/>
              <a:t>consumption</a:t>
            </a:r>
            <a:r>
              <a:rPr lang="da-DK" altLang="da-DK" sz="3400" dirty="0"/>
              <a:t> and final </a:t>
            </a:r>
            <a:r>
              <a:rPr lang="da-DK" altLang="da-DK" sz="3400" dirty="0" err="1"/>
              <a:t>energy</a:t>
            </a:r>
            <a:r>
              <a:rPr lang="da-DK" altLang="da-DK" sz="3400" dirty="0"/>
              <a:t> </a:t>
            </a:r>
            <a:r>
              <a:rPr lang="da-DK" altLang="da-DK" sz="3400" dirty="0" err="1"/>
              <a:t>consumption</a:t>
            </a:r>
            <a:r>
              <a:rPr lang="da-DK" altLang="da-DK" sz="3400" dirty="0"/>
              <a:t> per DKK million GDP</a:t>
            </a:r>
            <a:endParaRPr lang="da-DK" sz="3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TJ per DKK million GDP (2010 </a:t>
            </a:r>
            <a:r>
              <a:rPr lang="da-DK" altLang="da-DK" sz="1400" dirty="0" err="1"/>
              <a:t>prices</a:t>
            </a:r>
            <a:r>
              <a:rPr lang="da-DK" altLang="da-DK" sz="1400" dirty="0"/>
              <a:t>, </a:t>
            </a:r>
            <a:r>
              <a:rPr lang="da-DK" altLang="da-DK" sz="1400" dirty="0" err="1"/>
              <a:t>chained</a:t>
            </a:r>
            <a:r>
              <a:rPr lang="da-DK" altLang="da-DK" sz="1400" dirty="0"/>
              <a:t> </a:t>
            </a:r>
            <a:r>
              <a:rPr lang="da-DK" altLang="da-DK" sz="1400" dirty="0" err="1"/>
              <a:t>values</a:t>
            </a:r>
            <a:r>
              <a:rPr lang="da-DK" altLang="da-DK" sz="1400" dirty="0"/>
              <a:t>)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5160794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14500" y="1903413"/>
            <a:ext cx="5770563" cy="41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Final electricity consumption by use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3792211" y="1785069"/>
            <a:ext cx="186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838290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2266950"/>
            <a:ext cx="5764212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GB" altLang="da-DK" sz="4000" dirty="0"/>
              <a:t>Electricity consumption’s share of total energy consumption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472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17469" y="1728460"/>
            <a:ext cx="191382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Climate</a:t>
            </a:r>
            <a:r>
              <a:rPr lang="da-DK" altLang="da-DK" sz="1400" b="1" dirty="0" err="1"/>
              <a:t>-</a:t>
            </a:r>
            <a:r>
              <a:rPr lang="da-DK" altLang="da-DK" sz="1400" b="1" dirty="0" err="1" smtClean="0"/>
              <a:t>adjusted</a:t>
            </a:r>
            <a:endParaRPr lang="da-DK" altLang="da-DK" sz="1400" b="1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9817080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0975" y="2058988"/>
            <a:ext cx="623728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Energy consumption for transport by type 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651809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5625" y="2079625"/>
            <a:ext cx="54864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Energy consumption for transport by fuel type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4039932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7213" y="1954213"/>
            <a:ext cx="5483225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consumption for road transport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671149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16113" y="2036763"/>
            <a:ext cx="5305425" cy="37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Final energy consumption by passengers and freight transport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874984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1975" y="1976438"/>
            <a:ext cx="5468938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Primary</a:t>
            </a:r>
            <a:r>
              <a:rPr lang="da-DK" sz="4800" dirty="0"/>
              <a:t> </a:t>
            </a:r>
            <a:r>
              <a:rPr lang="da-DK" sz="4800" dirty="0" err="1"/>
              <a:t>energy</a:t>
            </a:r>
            <a:r>
              <a:rPr lang="da-DK" sz="4800" dirty="0"/>
              <a:t> </a:t>
            </a:r>
            <a:r>
              <a:rPr lang="da-DK" sz="4800" dirty="0" err="1"/>
              <a:t>production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0251343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2024063"/>
            <a:ext cx="5751513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for </a:t>
            </a:r>
            <a:r>
              <a:rPr lang="en-US" sz="3800" dirty="0" smtClean="0"/>
              <a:t>passengers transport by means </a:t>
            </a:r>
            <a:r>
              <a:rPr lang="en-US" sz="3800" dirty="0"/>
              <a:t>of </a:t>
            </a:r>
            <a:r>
              <a:rPr lang="en-US" sz="3800" dirty="0" smtClean="0"/>
              <a:t>transport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1567664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7688" y="1893888"/>
            <a:ext cx="55022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Energy consumption for freight transport by means of transport</a:t>
            </a:r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9506099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1025" y="2117725"/>
            <a:ext cx="5434013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</a:t>
            </a:r>
            <a:r>
              <a:rPr lang="en-US" sz="3800" dirty="0" smtClean="0"/>
              <a:t>electricity consumption </a:t>
            </a:r>
            <a:r>
              <a:rPr lang="en-US" sz="3800" dirty="0"/>
              <a:t>in </a:t>
            </a:r>
            <a:r>
              <a:rPr lang="en-US" sz="3800" dirty="0" smtClean="0"/>
              <a:t>agriculture and </a:t>
            </a:r>
            <a:r>
              <a:rPr lang="en-US" sz="3800" dirty="0"/>
              <a:t>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30299" y="1671234"/>
            <a:ext cx="193415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Climate</a:t>
            </a:r>
            <a:r>
              <a:rPr lang="da-DK" altLang="da-DK" sz="1400" b="1" dirty="0" err="1"/>
              <a:t>-</a:t>
            </a:r>
            <a:r>
              <a:rPr lang="da-DK" altLang="da-DK" sz="1400" b="1" dirty="0" err="1" smtClean="0"/>
              <a:t>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08346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4200" y="2143125"/>
            <a:ext cx="5483225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in agriculture </a:t>
            </a:r>
            <a:r>
              <a:rPr lang="en-US" sz="3800" dirty="0"/>
              <a:t>and industry </a:t>
            </a:r>
            <a:r>
              <a:rPr lang="en-US" sz="3800" dirty="0" smtClean="0"/>
              <a:t>by energy </a:t>
            </a:r>
            <a:r>
              <a:rPr lang="en-US" sz="3800" dirty="0"/>
              <a:t>product</a:t>
            </a:r>
            <a:endParaRPr lang="da-DK" sz="3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07594" y="1610221"/>
            <a:ext cx="1933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16590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1025" y="1965325"/>
            <a:ext cx="543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5917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308571"/>
          </a:xfrm>
        </p:spPr>
        <p:txBody>
          <a:bodyPr/>
          <a:lstStyle/>
          <a:p>
            <a:r>
              <a:rPr lang="en-US" sz="3500" dirty="0"/>
              <a:t>Energy consumption by individual </a:t>
            </a:r>
            <a:r>
              <a:rPr lang="en-US" sz="3500" dirty="0" smtClean="0"/>
              <a:t>industry </a:t>
            </a:r>
            <a:r>
              <a:rPr lang="en-US" sz="3500" dirty="0"/>
              <a:t>in the agriculture and </a:t>
            </a:r>
            <a:r>
              <a:rPr lang="en-US" sz="3500" dirty="0" smtClean="0"/>
              <a:t>industry </a:t>
            </a:r>
            <a:r>
              <a:rPr lang="en-US" sz="3500" dirty="0"/>
              <a:t>sector</a:t>
            </a:r>
            <a:endParaRPr lang="da-DK" sz="35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7594" y="1610221"/>
            <a:ext cx="1933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0673970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12913" y="1849438"/>
            <a:ext cx="5435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443490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Electricity consumption’s share of total energy consumption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83781" y="1538213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7990178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22463" y="1865313"/>
            <a:ext cx="5500687" cy="38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electricity consumption in manufacturing 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7306" y="1542405"/>
            <a:ext cx="190317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349086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7688" y="2000250"/>
            <a:ext cx="5483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Composition of energy consumption in manufacturing industries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69494" y="1614413"/>
            <a:ext cx="200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4638614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6575" y="1879600"/>
            <a:ext cx="55229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97485" y="1338808"/>
            <a:ext cx="200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Energy intensities in agriculture and industry</a:t>
            </a:r>
            <a:endParaRPr lang="da-DK" sz="38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66069" y="1703189"/>
            <a:ext cx="547260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200" dirty="0"/>
              <a:t>TJ per million DKK GVA </a:t>
            </a:r>
            <a:r>
              <a:rPr lang="da-DK" altLang="da-DK" sz="1200" dirty="0" smtClean="0"/>
              <a:t>(</a:t>
            </a:r>
            <a:r>
              <a:rPr lang="da-DK" altLang="da-DK" sz="1200" dirty="0"/>
              <a:t>2010 </a:t>
            </a:r>
            <a:r>
              <a:rPr lang="da-DK" altLang="da-DK" sz="1200" dirty="0" err="1"/>
              <a:t>prices</a:t>
            </a:r>
            <a:r>
              <a:rPr lang="da-DK" altLang="da-DK" sz="1200" dirty="0"/>
              <a:t>, </a:t>
            </a:r>
            <a:r>
              <a:rPr lang="da-DK" altLang="da-DK" sz="1200" dirty="0" err="1"/>
              <a:t>chained</a:t>
            </a:r>
            <a:r>
              <a:rPr lang="da-DK" altLang="da-DK" sz="1200" dirty="0"/>
              <a:t> </a:t>
            </a:r>
            <a:r>
              <a:rPr lang="da-DK" altLang="da-DK" sz="1200" dirty="0" err="1"/>
              <a:t>values</a:t>
            </a:r>
            <a:r>
              <a:rPr lang="da-DK" altLang="da-DK" sz="1200" dirty="0"/>
              <a:t>)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0631163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06538" y="2016125"/>
            <a:ext cx="6126162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intensities </a:t>
            </a:r>
            <a:r>
              <a:rPr lang="en-US" sz="3800" dirty="0" smtClean="0"/>
              <a:t>in agriculture </a:t>
            </a:r>
            <a:r>
              <a:rPr lang="en-US" sz="3800" dirty="0"/>
              <a:t>and 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831" y="1398389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66069" y="1775197"/>
            <a:ext cx="5184576" cy="2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da-DK" sz="1200" dirty="0"/>
              <a:t>TJ per million DKK GVA </a:t>
            </a:r>
            <a:r>
              <a:rPr lang="en-US" altLang="da-DK" sz="1200" dirty="0" smtClean="0"/>
              <a:t>(</a:t>
            </a:r>
            <a:r>
              <a:rPr lang="en-US" altLang="da-DK" sz="1200" dirty="0"/>
              <a:t>2010 prices, chained values)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200" dirty="0">
              <a:latin typeface="Arial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0602322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3088" y="2016125"/>
            <a:ext cx="5451475" cy="38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Oil and gas reserves/</a:t>
            </a:r>
            <a:r>
              <a:rPr lang="da-DK" sz="4400" dirty="0" err="1"/>
              <a:t>resources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8344442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898650"/>
            <a:ext cx="5664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per employee in manufacturing industry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831" y="1614413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73804" y="1919213"/>
            <a:ext cx="187220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GJ per </a:t>
            </a:r>
            <a:r>
              <a:rPr lang="en-US" altLang="da-DK" sz="1400" dirty="0" smtClean="0"/>
              <a:t>employee</a:t>
            </a:r>
            <a:endParaRPr lang="en-US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6924661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2450" y="2270125"/>
            <a:ext cx="5491163" cy="3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</a:t>
            </a:r>
            <a:r>
              <a:rPr lang="en-US" sz="3800" dirty="0" smtClean="0"/>
              <a:t>electricity consumption </a:t>
            </a:r>
            <a:r>
              <a:rPr lang="en-US" sz="3800" dirty="0"/>
              <a:t>in </a:t>
            </a:r>
            <a:r>
              <a:rPr lang="en-US" sz="3800" dirty="0" smtClean="0"/>
              <a:t>the commercial </a:t>
            </a:r>
            <a:r>
              <a:rPr lang="en-US" sz="3800" dirty="0"/>
              <a:t>and </a:t>
            </a:r>
            <a:r>
              <a:rPr lang="en-US" sz="3800" dirty="0" smtClean="0"/>
              <a:t>public services</a:t>
            </a:r>
            <a:endParaRPr lang="da-DK" sz="38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13243" y="1682229"/>
            <a:ext cx="192227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014959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28763" y="1939925"/>
            <a:ext cx="6080125" cy="41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13243" y="1682229"/>
            <a:ext cx="192227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by energy </a:t>
            </a:r>
            <a:r>
              <a:rPr lang="en-US" sz="3800" dirty="0"/>
              <a:t>product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824665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4163" y="1981200"/>
            <a:ext cx="60293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Composition of energy consumption in commercial and public services </a:t>
            </a:r>
            <a:endParaRPr lang="da-DK" sz="38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663145" y="1758430"/>
            <a:ext cx="191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3981192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4513" y="1981200"/>
            <a:ext cx="5507037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consumption</a:t>
            </a:r>
            <a:r>
              <a:rPr lang="da-DK" dirty="0"/>
              <a:t> by </a:t>
            </a:r>
            <a:r>
              <a:rPr lang="da-DK" dirty="0" err="1"/>
              <a:t>sector</a:t>
            </a:r>
            <a:endParaRPr lang="da-DK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07458" y="1460872"/>
            <a:ext cx="193384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309318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1025" y="2005013"/>
            <a:ext cx="5435600" cy="3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for heating </a:t>
            </a:r>
            <a:r>
              <a:rPr lang="en-US" sz="3800" dirty="0"/>
              <a:t>in the commercial </a:t>
            </a:r>
            <a:r>
              <a:rPr lang="en-US" sz="3800" dirty="0" smtClean="0"/>
              <a:t>and public </a:t>
            </a:r>
            <a:r>
              <a:rPr lang="en-US" sz="3800" dirty="0"/>
              <a:t>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88543" y="1682229"/>
            <a:ext cx="1971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0902153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9275" y="2135188"/>
            <a:ext cx="5499100" cy="38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 err="1"/>
              <a:t>Electricity</a:t>
            </a:r>
            <a:r>
              <a:rPr lang="da-DK" sz="3800" dirty="0"/>
              <a:t> </a:t>
            </a:r>
            <a:r>
              <a:rPr lang="da-DK" sz="3800" dirty="0" err="1"/>
              <a:t>consumption</a:t>
            </a:r>
            <a:r>
              <a:rPr lang="da-DK" sz="3800" dirty="0"/>
              <a:t> by </a:t>
            </a:r>
            <a:r>
              <a:rPr lang="da-DK" sz="3800" dirty="0" err="1"/>
              <a:t>sector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273" y="1470397"/>
            <a:ext cx="194421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984325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81200"/>
            <a:ext cx="57626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intensities in </a:t>
            </a:r>
            <a:r>
              <a:rPr lang="en-US" sz="3800" dirty="0" smtClean="0"/>
              <a:t>the commercial </a:t>
            </a:r>
            <a:r>
              <a:rPr lang="en-US" sz="3800" dirty="0"/>
              <a:t>and </a:t>
            </a:r>
            <a:r>
              <a:rPr lang="en-US" sz="3800" dirty="0" smtClean="0"/>
              <a:t>public 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4061" y="1703189"/>
            <a:ext cx="517445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300" dirty="0"/>
              <a:t>TJ per DKK million GVA </a:t>
            </a:r>
            <a:r>
              <a:rPr lang="da-DK" altLang="da-DK" sz="1300" dirty="0" smtClean="0"/>
              <a:t>(</a:t>
            </a:r>
            <a:r>
              <a:rPr lang="da-DK" altLang="da-DK" sz="1300" dirty="0"/>
              <a:t>2010 </a:t>
            </a:r>
            <a:r>
              <a:rPr lang="da-DK" altLang="da-DK" sz="1300" dirty="0" err="1"/>
              <a:t>prices</a:t>
            </a:r>
            <a:r>
              <a:rPr lang="da-DK" altLang="da-DK" sz="1300" dirty="0"/>
              <a:t>, </a:t>
            </a:r>
            <a:r>
              <a:rPr lang="da-DK" altLang="da-DK" sz="1300" dirty="0" err="1"/>
              <a:t>chained</a:t>
            </a:r>
            <a:r>
              <a:rPr lang="da-DK" altLang="da-DK" sz="1300" dirty="0"/>
              <a:t> </a:t>
            </a:r>
            <a:r>
              <a:rPr lang="da-DK" altLang="da-DK" sz="1300" dirty="0" err="1" smtClean="0"/>
              <a:t>values</a:t>
            </a:r>
            <a:r>
              <a:rPr lang="da-DK" altLang="da-DK" sz="1300" dirty="0" smtClean="0"/>
              <a:t>)</a:t>
            </a:r>
            <a:endParaRPr lang="da-DK" altLang="da-DK" sz="13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94100" y="1460872"/>
            <a:ext cx="1960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1035016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98588" y="1979613"/>
            <a:ext cx="5764212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intensities in commercial and public services</a:t>
            </a:r>
            <a:endParaRPr lang="da-DK" sz="3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0885" y="1775197"/>
            <a:ext cx="48297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300" dirty="0"/>
              <a:t>TJ per DKK million GVA </a:t>
            </a:r>
            <a:r>
              <a:rPr lang="da-DK" altLang="da-DK" sz="1300" dirty="0" smtClean="0"/>
              <a:t>(</a:t>
            </a:r>
            <a:r>
              <a:rPr lang="da-DK" altLang="da-DK" sz="1300" dirty="0"/>
              <a:t>2010 </a:t>
            </a:r>
            <a:r>
              <a:rPr lang="da-DK" altLang="da-DK" sz="1300" dirty="0" err="1"/>
              <a:t>prices</a:t>
            </a:r>
            <a:r>
              <a:rPr lang="da-DK" altLang="da-DK" sz="1300" dirty="0"/>
              <a:t>, </a:t>
            </a:r>
            <a:r>
              <a:rPr lang="da-DK" altLang="da-DK" sz="1300" dirty="0" err="1"/>
              <a:t>chained</a:t>
            </a:r>
            <a:r>
              <a:rPr lang="da-DK" altLang="da-DK" sz="1300" dirty="0"/>
              <a:t> </a:t>
            </a:r>
            <a:r>
              <a:rPr lang="da-DK" altLang="da-DK" sz="1300" dirty="0" err="1"/>
              <a:t>values</a:t>
            </a:r>
            <a:r>
              <a:rPr lang="da-DK" altLang="da-DK" sz="1300" dirty="0"/>
              <a:t>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96258" y="1542405"/>
            <a:ext cx="19562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302481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2125" y="2089150"/>
            <a:ext cx="5611813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per employee </a:t>
            </a:r>
            <a:r>
              <a:rPr lang="en-US" sz="3800" dirty="0" smtClean="0"/>
              <a:t>in the commercial </a:t>
            </a:r>
            <a:r>
              <a:rPr lang="en-US" sz="3800" dirty="0"/>
              <a:t>and public 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299" y="1488430"/>
            <a:ext cx="194416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9861" y="1775197"/>
            <a:ext cx="23764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GJ per </a:t>
            </a:r>
            <a:r>
              <a:rPr lang="da-DK" altLang="da-DK" sz="1400" dirty="0" err="1"/>
              <a:t>employee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6032777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74800" y="2130425"/>
            <a:ext cx="59880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Natural gas consumption and flaring on platforms in the North Sea</a:t>
            </a:r>
            <a:endParaRPr lang="da-DK" sz="38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274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328254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7038" y="2103438"/>
            <a:ext cx="5743575" cy="39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800" smtClean="0"/>
              <a:t>Energy consumption in households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446104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2125" y="2030413"/>
            <a:ext cx="5613400" cy="37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031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Household </a:t>
            </a:r>
            <a:r>
              <a:rPr lang="en-US" sz="3800" dirty="0" smtClean="0"/>
              <a:t>consumption by </a:t>
            </a:r>
            <a:r>
              <a:rPr lang="en-US" sz="3800" dirty="0"/>
              <a:t>energy types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1244" y="1542405"/>
            <a:ext cx="194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956988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5625" y="1941513"/>
            <a:ext cx="5486400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Energy </a:t>
            </a:r>
            <a:r>
              <a:rPr lang="da-DK" sz="3800" dirty="0" err="1"/>
              <a:t>consumption</a:t>
            </a:r>
            <a:r>
              <a:rPr lang="da-DK" sz="3800" dirty="0"/>
              <a:t> per </a:t>
            </a:r>
            <a:r>
              <a:rPr lang="da-DK" sz="3800" dirty="0" err="1"/>
              <a:t>household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4419" y="1476176"/>
            <a:ext cx="1939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468377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4038" y="1892300"/>
            <a:ext cx="5487987" cy="38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Heating installations in </a:t>
            </a:r>
            <a:r>
              <a:rPr lang="da-DK" sz="3800" dirty="0" err="1"/>
              <a:t>dwellings</a:t>
            </a:r>
            <a:endParaRPr lang="da-DK" sz="3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50045" y="1703189"/>
            <a:ext cx="11445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units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7751639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9750" y="1966913"/>
            <a:ext cx="5516563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for heating  in </a:t>
            </a:r>
            <a:r>
              <a:rPr lang="en-US" sz="3800" dirty="0" smtClean="0"/>
              <a:t>dwellings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35375" y="1415157"/>
            <a:ext cx="1878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</a:t>
            </a:r>
            <a:r>
              <a:rPr lang="da-DK" altLang="da-DK" sz="1400" b="1" dirty="0"/>
              <a:t> </a:t>
            </a: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94062" y="1631181"/>
            <a:ext cx="172819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Index 1990=100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2631030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057400" y="1903413"/>
            <a:ext cx="5440363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Net energy consumption and </a:t>
            </a:r>
            <a:br>
              <a:rPr lang="en-US" sz="3800" dirty="0"/>
            </a:br>
            <a:r>
              <a:rPr lang="en-US" sz="3800" dirty="0"/>
              <a:t>heat loss for heating in </a:t>
            </a:r>
            <a:r>
              <a:rPr lang="en-US" sz="3800" dirty="0" smtClean="0"/>
              <a:t>dwellings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8933" y="1631181"/>
            <a:ext cx="193089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042225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9438" y="2032000"/>
            <a:ext cx="5438775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5394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Index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Private consumption and electricity consumption in households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540865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4038" y="1960563"/>
            <a:ext cx="5487987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Household stock of electrical appliances </a:t>
            </a:r>
            <a:endParaRPr lang="da-DK" sz="3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01800" y="1549201"/>
            <a:ext cx="114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units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8911750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49438" y="1824038"/>
            <a:ext cx="5438775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Specific electricity consumption </a:t>
            </a:r>
            <a:br>
              <a:rPr lang="en-US" sz="3800" smtClean="0"/>
            </a:br>
            <a:r>
              <a:rPr lang="en-US" sz="3800" smtClean="0"/>
              <a:t>of household appliances </a:t>
            </a:r>
            <a:endParaRPr lang="da-DK" sz="3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43310" y="1631181"/>
            <a:ext cx="1058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kWh/</a:t>
            </a:r>
            <a:r>
              <a:rPr lang="da-DK" altLang="da-DK" sz="1400" dirty="0" err="1"/>
              <a:t>year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4031140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31988"/>
            <a:ext cx="5761038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2000" dirty="0"/>
              <a:t>2</a:t>
            </a:r>
            <a:r>
              <a:rPr lang="en-US" sz="3800" dirty="0"/>
              <a:t> emissions from energy consumption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4060" y="1734629"/>
            <a:ext cx="1917761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tonnes CO</a:t>
            </a:r>
            <a:r>
              <a:rPr lang="en-GB" altLang="da-DK" sz="1400" baseline="-25000" dirty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5702697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04950" y="2055813"/>
            <a:ext cx="5994400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Production of renewable energy by energy product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421796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28813"/>
            <a:ext cx="576897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CO</a:t>
            </a:r>
            <a:r>
              <a:rPr lang="da-DK" sz="1800" dirty="0"/>
              <a:t>2</a:t>
            </a:r>
            <a:r>
              <a:rPr lang="da-DK" dirty="0"/>
              <a:t> emissions by </a:t>
            </a:r>
            <a:r>
              <a:rPr lang="da-DK" dirty="0" err="1"/>
              <a:t>fuel</a:t>
            </a:r>
            <a:endParaRPr lang="da-DK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05356" y="1466205"/>
            <a:ext cx="113805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02742" y="1775197"/>
            <a:ext cx="19795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tonnes CO</a:t>
            </a:r>
            <a:r>
              <a:rPr lang="en-GB" altLang="da-DK" sz="1400" baseline="-25000" dirty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0008665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38313" y="2127250"/>
            <a:ext cx="55276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1800" dirty="0"/>
              <a:t>2</a:t>
            </a:r>
            <a:r>
              <a:rPr lang="en-US" sz="3800" dirty="0"/>
              <a:t> emissions per fuel unit and </a:t>
            </a:r>
            <a:r>
              <a:rPr lang="en-US" sz="3800" dirty="0" smtClean="0"/>
              <a:t>per kWh </a:t>
            </a:r>
            <a:r>
              <a:rPr lang="en-US" sz="3800" dirty="0"/>
              <a:t>electricity</a:t>
            </a:r>
            <a:endParaRPr lang="da-DK" sz="3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98317" y="1538213"/>
            <a:ext cx="1103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3151" y="1728017"/>
            <a:ext cx="170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Kilogram per GJ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28667" y="1775197"/>
            <a:ext cx="1670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Gram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115370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2113" y="2063750"/>
            <a:ext cx="57753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Observed CO</a:t>
            </a:r>
            <a:r>
              <a:rPr lang="en-US" sz="1800" dirty="0"/>
              <a:t>2</a:t>
            </a:r>
            <a:r>
              <a:rPr lang="en-US" sz="3800" dirty="0"/>
              <a:t> emissions by sector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22053" y="1703189"/>
            <a:ext cx="220027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</a:t>
            </a:r>
            <a:r>
              <a:rPr lang="en-GB" altLang="da-DK" sz="1400" dirty="0" smtClean="0"/>
              <a:t>tonnes CO</a:t>
            </a:r>
            <a:r>
              <a:rPr lang="en-GB" altLang="da-DK" sz="1400" baseline="-25000" dirty="0" smtClean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0338615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0225" y="2012950"/>
            <a:ext cx="5534025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1600" dirty="0"/>
              <a:t>2</a:t>
            </a:r>
            <a:r>
              <a:rPr lang="en-US" sz="3800" dirty="0"/>
              <a:t> emissions in end-use of energy</a:t>
            </a:r>
            <a:endParaRPr lang="da-DK" sz="3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2274" y="1178173"/>
            <a:ext cx="1944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10085" y="1487165"/>
            <a:ext cx="22002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</a:t>
            </a:r>
            <a:r>
              <a:rPr lang="en-GB" altLang="da-DK" sz="1400" dirty="0" smtClean="0"/>
              <a:t>tonnes CO</a:t>
            </a:r>
            <a:r>
              <a:rPr lang="en-GB" altLang="da-DK" sz="1400" baseline="-25000" dirty="0" smtClean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5686246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7038" y="1770063"/>
            <a:ext cx="5740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Emissions of greenhouse gases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6029" y="1332504"/>
            <a:ext cx="291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CO</a:t>
            </a:r>
            <a:r>
              <a:rPr lang="da-DK" altLang="da-DK" sz="1400" baseline="-25000" dirty="0"/>
              <a:t>2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6138657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1300" y="1655763"/>
            <a:ext cx="6113463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Total observed emissions from greenhouse gases distributed by origin </a:t>
            </a:r>
            <a:r>
              <a:rPr lang="en-US" sz="3800" dirty="0" smtClean="0"/>
              <a:t>2021</a:t>
            </a:r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6518597" y="5087565"/>
            <a:ext cx="2166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Waste </a:t>
            </a:r>
            <a:r>
              <a:rPr lang="en-US" sz="900" dirty="0" smtClean="0"/>
              <a:t>deposit etc.: </a:t>
            </a:r>
            <a:r>
              <a:rPr lang="en-US" sz="900" dirty="0"/>
              <a:t>Waste deposit, Sewage treatment, Other waste and Indirect CO2-emissions</a:t>
            </a:r>
            <a:endParaRPr lang="da-DK" sz="9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106903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30275" y="2168525"/>
            <a:ext cx="4886325" cy="35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Observed net-emissions </a:t>
            </a:r>
            <a:r>
              <a:rPr lang="en-US" sz="3800" dirty="0" smtClean="0"/>
              <a:t>of green-house </a:t>
            </a:r>
            <a:r>
              <a:rPr lang="en-US" sz="3800" dirty="0"/>
              <a:t>gases by </a:t>
            </a:r>
            <a:r>
              <a:rPr lang="en-US" sz="3800" dirty="0" smtClean="0"/>
              <a:t>origin</a:t>
            </a:r>
            <a:endParaRPr lang="da-DK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1973" y="1547785"/>
            <a:ext cx="291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CO</a:t>
            </a:r>
            <a:r>
              <a:rPr lang="da-DK" altLang="da-DK" sz="1400" baseline="-25000" dirty="0"/>
              <a:t>2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5927196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15988" y="1911350"/>
            <a:ext cx="5573712" cy="356552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6518597" y="5087565"/>
            <a:ext cx="2166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Waste </a:t>
            </a:r>
            <a:r>
              <a:rPr lang="en-US" sz="900" dirty="0" smtClean="0"/>
              <a:t>deposit etc.: </a:t>
            </a:r>
            <a:r>
              <a:rPr lang="en-US" sz="900" dirty="0"/>
              <a:t>Waste deposit, Sewage treatment, Other waste and Indirect CO2-emissions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800200"/>
          </a:xfrm>
        </p:spPr>
        <p:txBody>
          <a:bodyPr/>
          <a:lstStyle/>
          <a:p>
            <a:r>
              <a:rPr lang="en-US" sz="3700" dirty="0"/>
              <a:t>Observed CO</a:t>
            </a:r>
            <a:r>
              <a:rPr lang="en-US" sz="3700" baseline="-25000" dirty="0"/>
              <a:t>2</a:t>
            </a:r>
            <a:r>
              <a:rPr lang="en-US" sz="3700" dirty="0"/>
              <a:t> </a:t>
            </a:r>
            <a:r>
              <a:rPr lang="en-US" sz="3700" dirty="0" smtClean="0"/>
              <a:t>emissions from </a:t>
            </a:r>
            <a:r>
              <a:rPr lang="en-US" sz="3700" dirty="0"/>
              <a:t>energy </a:t>
            </a:r>
            <a:r>
              <a:rPr lang="en-US" sz="3700" dirty="0" smtClean="0"/>
              <a:t>consumption in 2022, </a:t>
            </a:r>
            <a:r>
              <a:rPr lang="en-US" sz="3700" dirty="0"/>
              <a:t>EU ETS and </a:t>
            </a:r>
            <a:r>
              <a:rPr lang="en-US" sz="3700" dirty="0" smtClean="0"/>
              <a:t>non-EU </a:t>
            </a:r>
            <a:r>
              <a:rPr lang="en-US" sz="3700" dirty="0"/>
              <a:t>ETS </a:t>
            </a:r>
            <a:r>
              <a:rPr lang="en-US" sz="3700" dirty="0" smtClean="0"/>
              <a:t>sectors</a:t>
            </a:r>
            <a:endParaRPr lang="da-DK" sz="37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0045" y="2178054"/>
            <a:ext cx="1368151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</a:t>
            </a:r>
            <a:r>
              <a:rPr lang="da-DK" altLang="da-DK" sz="1400" dirty="0" err="1"/>
              <a:t>tonnes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240072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36750" y="2436813"/>
            <a:ext cx="5543550" cy="35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expenses by industry and households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6068" y="1703189"/>
            <a:ext cx="254785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1128259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7525" y="1943100"/>
            <a:ext cx="5562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expenses in agriculture and industry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4101" y="1647663"/>
            <a:ext cx="2588429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5652029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33575"/>
            <a:ext cx="5759450" cy="40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Consumption</a:t>
            </a:r>
            <a:r>
              <a:rPr lang="da-DK" sz="4800" dirty="0"/>
              <a:t> of </a:t>
            </a:r>
            <a:r>
              <a:rPr lang="da-DK" sz="4800" dirty="0" err="1"/>
              <a:t>waste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137810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5925" y="1903413"/>
            <a:ext cx="576421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Energy expenses by fuel</a:t>
            </a:r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5989" y="1689860"/>
            <a:ext cx="254377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2220698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5938" y="1963738"/>
            <a:ext cx="5564187" cy="37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 smtClean="0"/>
              <a:t>Revenue </a:t>
            </a:r>
            <a:r>
              <a:rPr lang="en-US" sz="3800" dirty="0"/>
              <a:t>from energy, CO</a:t>
            </a:r>
            <a:r>
              <a:rPr lang="en-US" sz="2000" dirty="0"/>
              <a:t>2</a:t>
            </a:r>
            <a:r>
              <a:rPr lang="en-US" sz="3800" dirty="0"/>
              <a:t> and </a:t>
            </a:r>
            <a:r>
              <a:rPr lang="en-US" sz="3800" dirty="0" err="1"/>
              <a:t>sulphur</a:t>
            </a:r>
            <a:r>
              <a:rPr lang="en-US" sz="3800" dirty="0"/>
              <a:t> taxes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17997" y="1836724"/>
            <a:ext cx="2586718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6922458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3225" y="2055813"/>
            <a:ext cx="5791200" cy="40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expenditures and tax revenues, fixed prices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4021" y="1840494"/>
            <a:ext cx="2403310" cy="28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</a:t>
            </a:r>
            <a:r>
              <a:rPr lang="en-GB" altLang="da-DK" sz="1400" dirty="0" smtClean="0"/>
              <a:t>2021 </a:t>
            </a:r>
            <a:r>
              <a:rPr lang="en-GB" altLang="da-DK" sz="1400" dirty="0"/>
              <a:t>prices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739751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46250" y="2114550"/>
            <a:ext cx="564356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Value of crude oil and natural gas production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62013" y="1947846"/>
            <a:ext cx="271269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5925970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4350" y="2203450"/>
            <a:ext cx="5564188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Exports of energy technology and equipment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90005" y="1565389"/>
            <a:ext cx="2572492" cy="2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360381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54188" y="1847850"/>
            <a:ext cx="5626100" cy="41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99474" cy="1308571"/>
          </a:xfrm>
        </p:spPr>
        <p:txBody>
          <a:bodyPr/>
          <a:lstStyle/>
          <a:p>
            <a:r>
              <a:rPr lang="en-US" dirty="0"/>
              <a:t>Spot market prices of crude </a:t>
            </a:r>
            <a:r>
              <a:rPr lang="en-US" dirty="0" smtClean="0"/>
              <a:t>oil</a:t>
            </a:r>
            <a:endParaRPr lang="da-DK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25481" y="1415157"/>
            <a:ext cx="313494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USD per barrel, annual average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9925" y="5775325"/>
            <a:ext cx="40061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i="1" dirty="0">
                <a:latin typeface="+mn-lt"/>
              </a:rPr>
              <a:t>*Prices for </a:t>
            </a:r>
            <a:r>
              <a:rPr lang="en-GB" altLang="da-DK" sz="1400" i="1" dirty="0" smtClean="0">
                <a:latin typeface="+mn-lt"/>
              </a:rPr>
              <a:t>2022 </a:t>
            </a:r>
            <a:r>
              <a:rPr lang="en-GB" altLang="da-DK" sz="1400" i="1" dirty="0">
                <a:latin typeface="+mn-lt"/>
              </a:rPr>
              <a:t>cover only the first six months.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898282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1736725"/>
            <a:ext cx="5886450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-prices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766069" y="17554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</a:t>
            </a:r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836600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39900" y="2006600"/>
            <a:ext cx="5522913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Spot market prices for electricity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9559" y="1598538"/>
            <a:ext cx="1936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 0.01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3402946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714" y="1858602"/>
            <a:ext cx="5605200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prices</a:t>
            </a:r>
            <a:r>
              <a:rPr lang="da-DK" dirty="0"/>
              <a:t> for </a:t>
            </a:r>
            <a:r>
              <a:rPr lang="da-DK" dirty="0" err="1"/>
              <a:t>households</a:t>
            </a:r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4021" y="1758014"/>
            <a:ext cx="2127889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028229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8163" y="2065338"/>
            <a:ext cx="5522912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prices</a:t>
            </a:r>
            <a:r>
              <a:rPr lang="da-DK" dirty="0"/>
              <a:t> for </a:t>
            </a:r>
            <a:r>
              <a:rPr lang="da-DK" dirty="0" err="1"/>
              <a:t>households</a:t>
            </a:r>
            <a:endParaRPr lang="da-DK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0045" y="1873018"/>
            <a:ext cx="239871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DKK, </a:t>
            </a:r>
            <a:r>
              <a:rPr lang="da-DK" altLang="da-DK" sz="1400" dirty="0" smtClean="0"/>
              <a:t>2022 </a:t>
            </a:r>
            <a:r>
              <a:rPr lang="da-DK" altLang="da-DK" sz="1400" dirty="0" err="1"/>
              <a:t>prices</a:t>
            </a:r>
            <a:r>
              <a:rPr lang="da-DK" altLang="da-DK" sz="1400" dirty="0"/>
              <a:t> 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391831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9750" y="2127250"/>
            <a:ext cx="5518150" cy="37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/>
              <a:t>Consumption</a:t>
            </a:r>
            <a:r>
              <a:rPr lang="da-DK" sz="4000" dirty="0"/>
              <a:t> of </a:t>
            </a:r>
            <a:r>
              <a:rPr lang="da-DK" sz="4000" dirty="0" err="1"/>
              <a:t>renewable</a:t>
            </a:r>
            <a:r>
              <a:rPr lang="da-DK" sz="4000" dirty="0"/>
              <a:t> </a:t>
            </a:r>
            <a:r>
              <a:rPr lang="da-DK" sz="4000" dirty="0" err="1"/>
              <a:t>energy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81809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892300"/>
            <a:ext cx="5753100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prices, excl. taxes </a:t>
            </a:r>
            <a:r>
              <a:rPr lang="en-US" sz="3800" dirty="0" smtClean="0"/>
              <a:t>for </a:t>
            </a:r>
            <a:r>
              <a:rPr lang="en-US" sz="3800" dirty="0"/>
              <a:t>industrial customers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0045" y="1644571"/>
            <a:ext cx="18573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74928079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3400" y="2000250"/>
            <a:ext cx="5529263" cy="37719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Eurostat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800" smtClean="0"/>
              <a:t>Natural gas prices, excl. taxes for industrial customers</a:t>
            </a:r>
            <a:endParaRPr lang="da-DK" sz="38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26109" y="1612791"/>
            <a:ext cx="1885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>
                <a:latin typeface="Arial" charset="0"/>
              </a:rPr>
              <a:t>DKK per m</a:t>
            </a:r>
            <a:r>
              <a:rPr lang="en-GB" altLang="da-DK" sz="1400" baseline="30000" dirty="0">
                <a:latin typeface="Arial" charset="0"/>
              </a:rPr>
              <a:t>3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417761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14513" y="1939925"/>
            <a:ext cx="5507037" cy="388302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Eurostat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Motor </a:t>
            </a:r>
            <a:r>
              <a:rPr lang="da-DK" dirty="0" err="1"/>
              <a:t>gasoline</a:t>
            </a:r>
            <a:r>
              <a:rPr lang="da-DK" dirty="0"/>
              <a:t> </a:t>
            </a:r>
            <a:r>
              <a:rPr lang="da-DK" dirty="0" err="1"/>
              <a:t>prices</a:t>
            </a:r>
            <a:endParaRPr lang="da-DK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14965" y="1617738"/>
            <a:ext cx="172819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per </a:t>
            </a:r>
            <a:r>
              <a:rPr lang="da-D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litre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6171528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28813" y="1935163"/>
            <a:ext cx="5438775" cy="37211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Oil Bulletin, European </a:t>
            </a:r>
            <a:r>
              <a:rPr lang="da-DK" sz="1400" dirty="0" err="1" smtClean="0"/>
              <a:t>Commission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Composition of energy prices for households</a:t>
            </a:r>
            <a:endParaRPr lang="da-DK" sz="38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6512076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2613" y="1535113"/>
            <a:ext cx="5438775" cy="41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prices for </a:t>
            </a:r>
            <a:r>
              <a:rPr lang="en-US" sz="3800" dirty="0" smtClean="0"/>
              <a:t>households* 1997-2022 </a:t>
            </a:r>
            <a:r>
              <a:rPr lang="en-US" sz="3800" dirty="0"/>
              <a:t>(1 January)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69318" y="1891288"/>
            <a:ext cx="197383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0.01 per kWh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7061670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211388" y="2236788"/>
            <a:ext cx="4508500" cy="3368675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46048" y="5667375"/>
            <a:ext cx="6504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*Annual </a:t>
            </a:r>
            <a:r>
              <a:rPr lang="en-US" sz="1400" dirty="0"/>
              <a:t>consumption of 4000 kWh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308571"/>
          </a:xfrm>
        </p:spPr>
        <p:txBody>
          <a:bodyPr/>
          <a:lstStyle/>
          <a:p>
            <a:r>
              <a:rPr lang="en-US" sz="3800" dirty="0"/>
              <a:t>Natural gas prices for households </a:t>
            </a:r>
            <a:r>
              <a:rPr lang="en-US" sz="3800" dirty="0" smtClean="0"/>
              <a:t>2018H1-2022H1</a:t>
            </a:r>
            <a:endParaRPr lang="da-DK" sz="3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6029" y="1687316"/>
            <a:ext cx="3097212" cy="2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>
                <a:latin typeface="Arial" charset="0"/>
              </a:rPr>
              <a:t>DKK per m</a:t>
            </a:r>
            <a:r>
              <a:rPr lang="en-GB" altLang="da-DK" sz="1400" baseline="30000" dirty="0">
                <a:latin typeface="Arial" charset="0"/>
              </a:rPr>
              <a:t>3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0378443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55788" y="1963738"/>
            <a:ext cx="57086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14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 err="1" smtClean="0"/>
              <a:t>Consumption</a:t>
            </a:r>
            <a:r>
              <a:rPr lang="da-DK" sz="4400" dirty="0" smtClean="0"/>
              <a:t> of </a:t>
            </a:r>
            <a:r>
              <a:rPr lang="da-DK" sz="4400" dirty="0" err="1" smtClean="0"/>
              <a:t>renewable</a:t>
            </a:r>
            <a:r>
              <a:rPr lang="da-DK" sz="4400" dirty="0" smtClean="0"/>
              <a:t> </a:t>
            </a:r>
            <a:r>
              <a:rPr lang="da-DK" sz="4400" dirty="0" err="1" smtClean="0"/>
              <a:t>energy</a:t>
            </a:r>
            <a:r>
              <a:rPr lang="da-DK" sz="4000" dirty="0" smtClean="0"/>
              <a:t/>
            </a:r>
            <a:br>
              <a:rPr lang="da-DK" sz="4000" dirty="0" smtClean="0"/>
            </a:br>
            <a:endParaRPr lang="da-DK" sz="3800" dirty="0"/>
          </a:p>
        </p:txBody>
      </p:sp>
      <p:sp>
        <p:nvSpPr>
          <p:cNvPr id="16" name="Tekstboks 7"/>
          <p:cNvSpPr txBox="1"/>
          <p:nvPr/>
        </p:nvSpPr>
        <p:spPr>
          <a:xfrm>
            <a:off x="1766069" y="16114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Exajoules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61707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300" y="2047875"/>
            <a:ext cx="5605463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</a:t>
            </a:r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tonnes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000" dirty="0"/>
              <a:t>Oil </a:t>
            </a:r>
            <a:r>
              <a:rPr lang="da-DK" sz="4000" dirty="0" err="1"/>
              <a:t>consumption</a:t>
            </a:r>
            <a:r>
              <a:rPr lang="da-DK" sz="4000" dirty="0"/>
              <a:t> by region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79279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3388" y="1935163"/>
            <a:ext cx="5730875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Energy </a:t>
            </a:r>
            <a:r>
              <a:rPr lang="da-DK" sz="3800" dirty="0" err="1"/>
              <a:t>consumption</a:t>
            </a:r>
            <a:r>
              <a:rPr lang="da-DK" sz="3800" dirty="0"/>
              <a:t> by region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90005" y="1643608"/>
            <a:ext cx="300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</a:t>
            </a:r>
            <a:r>
              <a:rPr lang="da-DK" altLang="da-DK" sz="1400" dirty="0" err="1"/>
              <a:t>oil</a:t>
            </a:r>
            <a:r>
              <a:rPr lang="da-DK" altLang="da-DK" sz="1400" dirty="0"/>
              <a:t>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5677197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3388" y="1922463"/>
            <a:ext cx="5730875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2773</TotalTime>
  <Words>1503</Words>
  <Application>Microsoft Office PowerPoint</Application>
  <PresentationFormat>Brugerdefineret</PresentationFormat>
  <Paragraphs>421</Paragraphs>
  <Slides>98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Energy Statistics in Denmark</vt:lpstr>
      <vt:lpstr>Gross energy consumption and emissions of CO2</vt:lpstr>
      <vt:lpstr>Degree of self-sufficiency</vt:lpstr>
      <vt:lpstr>Primary energy production</vt:lpstr>
      <vt:lpstr>Oil and gas reserves/resources</vt:lpstr>
      <vt:lpstr>Natural gas consumption and flaring on platforms in the North Sea</vt:lpstr>
      <vt:lpstr>Production of renewable energy by energy product</vt:lpstr>
      <vt:lpstr>Consumption of waste</vt:lpstr>
      <vt:lpstr>Consumption of renewable energy</vt:lpstr>
      <vt:lpstr>Renewable energy – consumption by energy product</vt:lpstr>
      <vt:lpstr>Use of renewable energy in 2022</vt:lpstr>
      <vt:lpstr>Renewable energy - share of total energy consumption</vt:lpstr>
      <vt:lpstr>Share of renewable energy according to the EU method of calculation</vt:lpstr>
      <vt:lpstr>Wind power capacity and wind power’s share of domestic electricity supply</vt:lpstr>
      <vt:lpstr>Wind power onshore by municipality 2022</vt:lpstr>
      <vt:lpstr>Wind power capacity by turbine size</vt:lpstr>
      <vt:lpstr>Wind power production by turbine size </vt:lpstr>
      <vt:lpstr>Electricity production by type of producer</vt:lpstr>
      <vt:lpstr>Electricity production by fuel</vt:lpstr>
      <vt:lpstr>Other fuels than coal for electricity production</vt:lpstr>
      <vt:lpstr>Net exports of electricity by country</vt:lpstr>
      <vt:lpstr>Electricity capacity</vt:lpstr>
      <vt:lpstr>CHP share of thermal power and district heating production</vt:lpstr>
      <vt:lpstr>Heat supply 2022 by type of primary fuel</vt:lpstr>
      <vt:lpstr>District heating production by type of production plant</vt:lpstr>
      <vt:lpstr>Fuel consumption for district heating production, percentage distribution</vt:lpstr>
      <vt:lpstr>Observed energy consumption and adjusted gross energy consumption</vt:lpstr>
      <vt:lpstr>Gross energy consumption by fuel</vt:lpstr>
      <vt:lpstr>Gross energy consumption by energy product after transformation</vt:lpstr>
      <vt:lpstr>Gross energy consumption by use</vt:lpstr>
      <vt:lpstr>Final energy consumption by use</vt:lpstr>
      <vt:lpstr>Final energy consumption by energy product</vt:lpstr>
      <vt:lpstr>Gross energy consumption and final energy consumption per DKK million GDP</vt:lpstr>
      <vt:lpstr>Final electricity consumption by use</vt:lpstr>
      <vt:lpstr>Electricity consumption’s share of total energy consumption</vt:lpstr>
      <vt:lpstr>Energy consumption for transport by type </vt:lpstr>
      <vt:lpstr>Energy consumption for transport by fuel type</vt:lpstr>
      <vt:lpstr>Energy consumption for road transport</vt:lpstr>
      <vt:lpstr>Final energy consumption by passengers and freight transport</vt:lpstr>
      <vt:lpstr>Energy consumption for passengers transport by means of transport</vt:lpstr>
      <vt:lpstr>PowerPoint-præsentation</vt:lpstr>
      <vt:lpstr>Energy and electricity consumption in agriculture and industry</vt:lpstr>
      <vt:lpstr>Energy consumption in agriculture and industry by energy product</vt:lpstr>
      <vt:lpstr>Energy consumption by individual industry in the agriculture and industry sector</vt:lpstr>
      <vt:lpstr>PowerPoint-præsentation</vt:lpstr>
      <vt:lpstr>Energy and electricity consumption in manufacturing industry</vt:lpstr>
      <vt:lpstr>Composition of energy consumption in manufacturing industries</vt:lpstr>
      <vt:lpstr>PowerPoint-præsentation</vt:lpstr>
      <vt:lpstr>Electricity intensities in agriculture and industry</vt:lpstr>
      <vt:lpstr>Energy consumption per employee in manufacturing industry</vt:lpstr>
      <vt:lpstr>Energy and electricity consumption in the commercial and public services</vt:lpstr>
      <vt:lpstr>Energy consumption by energy product</vt:lpstr>
      <vt:lpstr>Composition of energy consumption in commercial and public services </vt:lpstr>
      <vt:lpstr>Energy consumption by sector</vt:lpstr>
      <vt:lpstr>Energy consumption for heating in the commercial and public services</vt:lpstr>
      <vt:lpstr>Electricity consumption by sector</vt:lpstr>
      <vt:lpstr>Energy intensities in the commercial and public services</vt:lpstr>
      <vt:lpstr>Electricity intensities in commercial and public services</vt:lpstr>
      <vt:lpstr>Energy consumption per employee in the commercial and public services</vt:lpstr>
      <vt:lpstr>PowerPoint-præsentation</vt:lpstr>
      <vt:lpstr>Household consumption by energy types</vt:lpstr>
      <vt:lpstr>Energy consumption per household</vt:lpstr>
      <vt:lpstr>Heating installations in dwellings</vt:lpstr>
      <vt:lpstr>Energy consumption for heating  in dwellings</vt:lpstr>
      <vt:lpstr>Net energy consumption and  heat loss for heating in dwellings</vt:lpstr>
      <vt:lpstr>Private consumption and electricity consumption in households</vt:lpstr>
      <vt:lpstr>PowerPoint-præsentation</vt:lpstr>
      <vt:lpstr>PowerPoint-præsentation</vt:lpstr>
      <vt:lpstr>CO2 emissions from energy consumption</vt:lpstr>
      <vt:lpstr>CO2 emissions by fuel</vt:lpstr>
      <vt:lpstr>CO2 emissions per fuel unit and per kWh electricity</vt:lpstr>
      <vt:lpstr>Observed CO2 emissions by sector</vt:lpstr>
      <vt:lpstr>CO2 emissions in end-use of energy</vt:lpstr>
      <vt:lpstr>Emissions of greenhouse gases </vt:lpstr>
      <vt:lpstr>Total observed emissions from greenhouse gases distributed by origin 2021</vt:lpstr>
      <vt:lpstr>Observed net-emissions of green-house gases by origin</vt:lpstr>
      <vt:lpstr>Observed CO2 emissions from energy consumption in 2022, EU ETS and non-EU ETS sectors</vt:lpstr>
      <vt:lpstr>Energy expenses by industry and households</vt:lpstr>
      <vt:lpstr>Energy expenses in agriculture and industry</vt:lpstr>
      <vt:lpstr>PowerPoint-præsentation</vt:lpstr>
      <vt:lpstr>Revenue from energy, CO2 and sulphur taxes</vt:lpstr>
      <vt:lpstr>Energy expenditures and tax revenues, fixed prices</vt:lpstr>
      <vt:lpstr>Value of crude oil and natural gas production</vt:lpstr>
      <vt:lpstr>Exports of energy technology and equipment</vt:lpstr>
      <vt:lpstr>Spot market prices of crude oil</vt:lpstr>
      <vt:lpstr>CO2-prices</vt:lpstr>
      <vt:lpstr>PowerPoint-præsentation</vt:lpstr>
      <vt:lpstr>Energy prices for households</vt:lpstr>
      <vt:lpstr>Energy prices for households</vt:lpstr>
      <vt:lpstr>Electricity prices, excl. taxes for industrial customers</vt:lpstr>
      <vt:lpstr>PowerPoint-præsentation</vt:lpstr>
      <vt:lpstr>Motor gasoline prices</vt:lpstr>
      <vt:lpstr>PowerPoint-præsentation</vt:lpstr>
      <vt:lpstr>Electricity prices for households* 1997-2022 (1 January)</vt:lpstr>
      <vt:lpstr>Natural gas prices for households 2018H1-2022H1</vt:lpstr>
      <vt:lpstr>PowerPoint-præsentation</vt:lpstr>
      <vt:lpstr>Oil consumption by region</vt:lpstr>
      <vt:lpstr>Energy consumption by region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Ane Fjord</cp:lastModifiedBy>
  <cp:revision>244</cp:revision>
  <cp:lastPrinted>2023-01-10T08:01:12Z</cp:lastPrinted>
  <dcterms:created xsi:type="dcterms:W3CDTF">2016-06-01T09:27:26Z</dcterms:created>
  <dcterms:modified xsi:type="dcterms:W3CDTF">2023-12-01T06:55:08Z</dcterms:modified>
</cp:coreProperties>
</file>